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4"/>
  </p:sldMasterIdLst>
  <p:notesMasterIdLst>
    <p:notesMasterId r:id="rId35"/>
  </p:notesMasterIdLst>
  <p:handoutMasterIdLst>
    <p:handoutMasterId r:id="rId36"/>
  </p:handoutMasterIdLst>
  <p:sldIdLst>
    <p:sldId id="256" r:id="rId15"/>
    <p:sldId id="257" r:id="rId16"/>
    <p:sldId id="2147471766" r:id="rId17"/>
    <p:sldId id="259" r:id="rId18"/>
    <p:sldId id="2147471759" r:id="rId19"/>
    <p:sldId id="2147471767" r:id="rId20"/>
    <p:sldId id="2147471768" r:id="rId21"/>
    <p:sldId id="2147471769" r:id="rId22"/>
    <p:sldId id="2147471770" r:id="rId23"/>
    <p:sldId id="2147471771" r:id="rId24"/>
    <p:sldId id="2147471762" r:id="rId25"/>
    <p:sldId id="2147471763" r:id="rId26"/>
    <p:sldId id="2147471772" r:id="rId27"/>
    <p:sldId id="2147471764" r:id="rId28"/>
    <p:sldId id="2147471758" r:id="rId29"/>
    <p:sldId id="2147471757" r:id="rId30"/>
    <p:sldId id="262" r:id="rId31"/>
    <p:sldId id="2147471752" r:id="rId32"/>
    <p:sldId id="2147471765" r:id="rId33"/>
    <p:sldId id="2147471753" r:id="rId34"/>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217E48-77C1-A9CF-7AE0-A5558F93117B}" name="Kruger, Jackie" initials="KJ" userId="S::Jackie.Kruger@claconnect.com::46ca9483-acf8-4c60-9211-a7148f123d68" providerId="AD"/>
  <p188:author id="{8D5EC8F6-54D0-4018-EA14-69917E515A2B}" name="Vatsaas, Kelsey" initials="KV" userId="S::Kelsey.Vatsaas@CLAconnect.com::8912bfa6-135e-494a-ae78-7507a3b7c2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DD2D3"/>
    <a:srgbClr val="2E334E"/>
    <a:srgbClr val="FBC55A"/>
    <a:srgbClr val="EE5340"/>
    <a:srgbClr val="E2E868"/>
    <a:srgbClr val="DAD8D7"/>
    <a:srgbClr val="E4E4E0"/>
    <a:srgbClr val="F7F7F6"/>
    <a:srgbClr val="C5B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BB9B4-7CD0-4316-86E1-EA37CA07F74D}" v="9" dt="2025-10-02T19:24:26.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64" autoAdjust="0"/>
  </p:normalViewPr>
  <p:slideViewPr>
    <p:cSldViewPr snapToGrid="0">
      <p:cViewPr varScale="1">
        <p:scale>
          <a:sx n="87" d="100"/>
          <a:sy n="87" d="100"/>
        </p:scale>
        <p:origin x="1330" y="293"/>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21" Type="http://schemas.openxmlformats.org/officeDocument/2006/relationships/slide" Target="slides/slide7.xml"/><Relationship Id="rId34" Type="http://schemas.openxmlformats.org/officeDocument/2006/relationships/slide" Target="slides/slide20.xml"/><Relationship Id="rId42" Type="http://schemas.microsoft.com/office/2018/10/relationships/authors" Target="author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handoutMaster" Target="handoutMasters/handoutMaster1.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notesMaster" Target="notesMasters/notes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20.png"/><Relationship Id="rId5" Type="http://schemas.openxmlformats.org/officeDocument/2006/relationships/image" Target="../media/image35.png"/><Relationship Id="rId4" Type="http://schemas.openxmlformats.org/officeDocument/2006/relationships/image" Target="../media/image34.png"/></Relationships>
</file>

<file path=ppt/diagrams/_rels/data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6" Type="http://schemas.openxmlformats.org/officeDocument/2006/relationships/image" Target="../media/image20.png"/><Relationship Id="rId5" Type="http://schemas.openxmlformats.org/officeDocument/2006/relationships/image" Target="../media/image35.png"/><Relationship Id="rId4" Type="http://schemas.openxmlformats.org/officeDocument/2006/relationships/image" Target="../media/image34.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81F5A-58E8-45B3-829C-FFD5955D8F0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96E654A-2A0D-4644-B991-14525E75CA69}">
      <dgm:prSet/>
      <dgm:spPr/>
      <dgm:t>
        <a:bodyPr/>
        <a:lstStyle/>
        <a:p>
          <a:pPr>
            <a:lnSpc>
              <a:spcPct val="100000"/>
            </a:lnSpc>
          </a:pPr>
          <a:r>
            <a:rPr lang="en-US" dirty="0"/>
            <a:t>One Big Beautiful Bill Act (OBBBA or OB3A) passed </a:t>
          </a:r>
          <a:br>
            <a:rPr lang="en-US" dirty="0"/>
          </a:br>
          <a:r>
            <a:rPr lang="en-US" dirty="0"/>
            <a:t>July 4, 2025</a:t>
          </a:r>
        </a:p>
      </dgm:t>
    </dgm:pt>
    <dgm:pt modelId="{1EFE9A52-232E-40BE-ABF8-4BE2DB221F27}" type="parTrans" cxnId="{42FA50C6-D103-4CE8-9F32-DA3F8C781756}">
      <dgm:prSet/>
      <dgm:spPr/>
      <dgm:t>
        <a:bodyPr/>
        <a:lstStyle/>
        <a:p>
          <a:endParaRPr lang="en-US"/>
        </a:p>
      </dgm:t>
    </dgm:pt>
    <dgm:pt modelId="{7D88F171-6003-47FD-9E38-0F517B522F32}" type="sibTrans" cxnId="{42FA50C6-D103-4CE8-9F32-DA3F8C781756}">
      <dgm:prSet/>
      <dgm:spPr/>
      <dgm:t>
        <a:bodyPr/>
        <a:lstStyle/>
        <a:p>
          <a:endParaRPr lang="en-US"/>
        </a:p>
      </dgm:t>
    </dgm:pt>
    <dgm:pt modelId="{898F5A57-E96E-4C81-A84B-44294BDC2F5D}">
      <dgm:prSet/>
      <dgm:spPr/>
      <dgm:t>
        <a:bodyPr/>
        <a:lstStyle/>
        <a:p>
          <a:pPr>
            <a:lnSpc>
              <a:spcPct val="100000"/>
            </a:lnSpc>
          </a:pPr>
          <a:r>
            <a:rPr lang="en-US" dirty="0"/>
            <a:t>This agenda covers the most impactful </a:t>
          </a:r>
          <a:r>
            <a:rPr lang="en-US" dirty="0">
              <a:latin typeface="Calibri"/>
            </a:rPr>
            <a:t>changes for </a:t>
          </a:r>
          <a:r>
            <a:rPr lang="en-US" dirty="0"/>
            <a:t>nonprofit organizations within the final bill</a:t>
          </a:r>
          <a:endParaRPr lang="en-US" dirty="0">
            <a:latin typeface="Calibri"/>
          </a:endParaRPr>
        </a:p>
      </dgm:t>
    </dgm:pt>
    <dgm:pt modelId="{300A06A7-727E-432B-940E-15F7C5726E11}" type="parTrans" cxnId="{9E65C1C9-9B0B-4858-99CA-E96A1B2C39AD}">
      <dgm:prSet/>
      <dgm:spPr/>
      <dgm:t>
        <a:bodyPr/>
        <a:lstStyle/>
        <a:p>
          <a:endParaRPr lang="en-US"/>
        </a:p>
      </dgm:t>
    </dgm:pt>
    <dgm:pt modelId="{86B922A7-5E9B-49A8-BE52-4E13F652F71F}" type="sibTrans" cxnId="{9E65C1C9-9B0B-4858-99CA-E96A1B2C39AD}">
      <dgm:prSet/>
      <dgm:spPr/>
      <dgm:t>
        <a:bodyPr/>
        <a:lstStyle/>
        <a:p>
          <a:endParaRPr lang="en-US"/>
        </a:p>
      </dgm:t>
    </dgm:pt>
    <dgm:pt modelId="{8AF366EB-5EF8-4B49-A247-1D7E2834C0F0}">
      <dgm:prSet/>
      <dgm:spPr/>
      <dgm:t>
        <a:bodyPr/>
        <a:lstStyle/>
        <a:p>
          <a:pPr>
            <a:lnSpc>
              <a:spcPct val="100000"/>
            </a:lnSpc>
          </a:pPr>
          <a:r>
            <a:rPr lang="en-US" dirty="0"/>
            <a:t>Prior versions of the bill included potentially harmful provisions to nonprofits that were REMOVED including:</a:t>
          </a:r>
        </a:p>
      </dgm:t>
    </dgm:pt>
    <dgm:pt modelId="{35E299C4-162A-428E-8E97-2B328486705E}" type="parTrans" cxnId="{B32EFA92-3A76-458E-8D6A-956B7E6563F3}">
      <dgm:prSet/>
      <dgm:spPr/>
      <dgm:t>
        <a:bodyPr/>
        <a:lstStyle/>
        <a:p>
          <a:endParaRPr lang="en-US"/>
        </a:p>
      </dgm:t>
    </dgm:pt>
    <dgm:pt modelId="{D196FDA0-A858-4111-A6FF-B0891D56B42C}" type="sibTrans" cxnId="{B32EFA92-3A76-458E-8D6A-956B7E6563F3}">
      <dgm:prSet/>
      <dgm:spPr/>
      <dgm:t>
        <a:bodyPr/>
        <a:lstStyle/>
        <a:p>
          <a:endParaRPr lang="en-US"/>
        </a:p>
      </dgm:t>
    </dgm:pt>
    <dgm:pt modelId="{BCBA4E58-6347-4656-BC0C-715649CE02AB}">
      <dgm:prSet custT="1"/>
      <dgm:spPr/>
      <dgm:t>
        <a:bodyPr/>
        <a:lstStyle/>
        <a:p>
          <a:pPr>
            <a:lnSpc>
              <a:spcPct val="100000"/>
            </a:lnSpc>
          </a:pPr>
          <a:r>
            <a:rPr lang="en-US" sz="1200" dirty="0"/>
            <a:t>Fringe benefit taxation (dreaded parking tax!)</a:t>
          </a:r>
        </a:p>
      </dgm:t>
    </dgm:pt>
    <dgm:pt modelId="{FF4CB875-A7F4-4FF0-8679-46FBD565FDC4}" type="parTrans" cxnId="{1CF70101-F927-4505-B555-006E159697BE}">
      <dgm:prSet/>
      <dgm:spPr/>
      <dgm:t>
        <a:bodyPr/>
        <a:lstStyle/>
        <a:p>
          <a:endParaRPr lang="en-US"/>
        </a:p>
      </dgm:t>
    </dgm:pt>
    <dgm:pt modelId="{A3AEE7FB-D0E5-4FAA-A4EA-975952F18515}" type="sibTrans" cxnId="{1CF70101-F927-4505-B555-006E159697BE}">
      <dgm:prSet/>
      <dgm:spPr/>
      <dgm:t>
        <a:bodyPr/>
        <a:lstStyle/>
        <a:p>
          <a:endParaRPr lang="en-US"/>
        </a:p>
      </dgm:t>
    </dgm:pt>
    <dgm:pt modelId="{AB627BB9-9F07-4360-A8E0-AB531EFC4C30}">
      <dgm:prSet custT="1"/>
      <dgm:spPr/>
      <dgm:t>
        <a:bodyPr/>
        <a:lstStyle/>
        <a:p>
          <a:pPr>
            <a:lnSpc>
              <a:spcPct val="100000"/>
            </a:lnSpc>
          </a:pPr>
          <a:r>
            <a:rPr lang="en-US" sz="1200" dirty="0"/>
            <a:t>Research income limitations</a:t>
          </a:r>
        </a:p>
      </dgm:t>
    </dgm:pt>
    <dgm:pt modelId="{B1D6ADE8-32AB-4314-8E64-B7635AD069EF}" type="parTrans" cxnId="{4AF0AF21-3109-4E3E-B7BA-3E0B83FBA2F3}">
      <dgm:prSet/>
      <dgm:spPr/>
      <dgm:t>
        <a:bodyPr/>
        <a:lstStyle/>
        <a:p>
          <a:endParaRPr lang="en-US"/>
        </a:p>
      </dgm:t>
    </dgm:pt>
    <dgm:pt modelId="{093709C4-1360-41F6-8A00-1BF7965CF036}" type="sibTrans" cxnId="{4AF0AF21-3109-4E3E-B7BA-3E0B83FBA2F3}">
      <dgm:prSet/>
      <dgm:spPr/>
      <dgm:t>
        <a:bodyPr/>
        <a:lstStyle/>
        <a:p>
          <a:endParaRPr lang="en-US"/>
        </a:p>
      </dgm:t>
    </dgm:pt>
    <dgm:pt modelId="{63985A27-F36D-4070-89DF-7EBA7AC21F52}">
      <dgm:prSet custT="1"/>
      <dgm:spPr/>
      <dgm:t>
        <a:bodyPr/>
        <a:lstStyle/>
        <a:p>
          <a:pPr>
            <a:lnSpc>
              <a:spcPct val="100000"/>
            </a:lnSpc>
          </a:pPr>
          <a:r>
            <a:rPr lang="en-US" sz="1200" dirty="0"/>
            <a:t>Expedited status revocation</a:t>
          </a:r>
        </a:p>
      </dgm:t>
    </dgm:pt>
    <dgm:pt modelId="{6676D786-6716-4674-92B4-6AC172723B04}" type="parTrans" cxnId="{7CC48D42-9C40-4F19-B100-82D89766C008}">
      <dgm:prSet/>
      <dgm:spPr/>
      <dgm:t>
        <a:bodyPr/>
        <a:lstStyle/>
        <a:p>
          <a:endParaRPr lang="en-US"/>
        </a:p>
      </dgm:t>
    </dgm:pt>
    <dgm:pt modelId="{515B6057-CA31-408C-99EE-B333BC3B8E7D}" type="sibTrans" cxnId="{7CC48D42-9C40-4F19-B100-82D89766C008}">
      <dgm:prSet/>
      <dgm:spPr/>
      <dgm:t>
        <a:bodyPr/>
        <a:lstStyle/>
        <a:p>
          <a:endParaRPr lang="en-US"/>
        </a:p>
      </dgm:t>
    </dgm:pt>
    <dgm:pt modelId="{E447C761-D835-44FF-B4A9-227B9CDFEBE2}">
      <dgm:prSet custT="1"/>
      <dgm:spPr/>
      <dgm:t>
        <a:bodyPr/>
        <a:lstStyle/>
        <a:p>
          <a:pPr>
            <a:lnSpc>
              <a:spcPct val="100000"/>
            </a:lnSpc>
          </a:pPr>
          <a:r>
            <a:rPr lang="en-US" sz="1200" dirty="0"/>
            <a:t>Foundation excise tax increases</a:t>
          </a:r>
        </a:p>
      </dgm:t>
    </dgm:pt>
    <dgm:pt modelId="{12CB5D2D-10BC-4B2B-962B-533EA77E62F1}" type="parTrans" cxnId="{1E8718A5-610C-437C-AF99-DC2AD23F3FA3}">
      <dgm:prSet/>
      <dgm:spPr/>
      <dgm:t>
        <a:bodyPr/>
        <a:lstStyle/>
        <a:p>
          <a:endParaRPr lang="en-US"/>
        </a:p>
      </dgm:t>
    </dgm:pt>
    <dgm:pt modelId="{BA577462-AF1B-4C81-AE72-3E5148788D81}" type="sibTrans" cxnId="{1E8718A5-610C-437C-AF99-DC2AD23F3FA3}">
      <dgm:prSet/>
      <dgm:spPr/>
      <dgm:t>
        <a:bodyPr/>
        <a:lstStyle/>
        <a:p>
          <a:endParaRPr lang="en-US"/>
        </a:p>
      </dgm:t>
    </dgm:pt>
    <dgm:pt modelId="{3F197AC7-C1D7-420C-ADF2-108A97BC29B7}" type="pres">
      <dgm:prSet presAssocID="{3F581F5A-58E8-45B3-829C-FFD5955D8F02}" presName="root" presStyleCnt="0">
        <dgm:presLayoutVars>
          <dgm:dir/>
          <dgm:resizeHandles val="exact"/>
        </dgm:presLayoutVars>
      </dgm:prSet>
      <dgm:spPr/>
    </dgm:pt>
    <dgm:pt modelId="{15AEC3F2-7BD8-4A5F-8350-B81C7E42B5E6}" type="pres">
      <dgm:prSet presAssocID="{996E654A-2A0D-4644-B991-14525E75CA69}" presName="compNode" presStyleCnt="0"/>
      <dgm:spPr/>
    </dgm:pt>
    <dgm:pt modelId="{AA66C722-B9A7-4668-A39C-C4F16D50E945}" type="pres">
      <dgm:prSet presAssocID="{996E654A-2A0D-4644-B991-14525E75CA69}" presName="bgRect" presStyleLbl="bgShp" presStyleIdx="0" presStyleCnt="3"/>
      <dgm:spPr/>
    </dgm:pt>
    <dgm:pt modelId="{999636A2-DE26-4E64-9F55-3F58909D0DA3}" type="pres">
      <dgm:prSet presAssocID="{996E654A-2A0D-4644-B991-14525E75CA69}" presName="iconRect" presStyleLbl="node1" presStyleIdx="0" presStyleCnt="3"/>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311" t="9750" r="4668" b="10921"/>
          </a:stretch>
        </a:blipFill>
        <a:ln>
          <a:noFill/>
        </a:ln>
      </dgm:spPr>
      <dgm:extLst>
        <a:ext uri="{E40237B7-FDA0-4F09-8148-C483321AD2D9}">
          <dgm14:cNvPr xmlns:dgm14="http://schemas.microsoft.com/office/drawing/2010/diagram" id="0" name="" descr="Wedding Rings"/>
        </a:ext>
      </dgm:extLst>
    </dgm:pt>
    <dgm:pt modelId="{49A1D3AC-3419-43E4-993B-C77897BA3B8C}" type="pres">
      <dgm:prSet presAssocID="{996E654A-2A0D-4644-B991-14525E75CA69}" presName="spaceRect" presStyleCnt="0"/>
      <dgm:spPr/>
    </dgm:pt>
    <dgm:pt modelId="{85144D2B-18A3-43FA-B6F7-EA770EA3B73A}" type="pres">
      <dgm:prSet presAssocID="{996E654A-2A0D-4644-B991-14525E75CA69}" presName="parTx" presStyleLbl="revTx" presStyleIdx="0" presStyleCnt="4">
        <dgm:presLayoutVars>
          <dgm:chMax val="0"/>
          <dgm:chPref val="0"/>
        </dgm:presLayoutVars>
      </dgm:prSet>
      <dgm:spPr/>
    </dgm:pt>
    <dgm:pt modelId="{83FDDFDA-FEA3-429A-9227-53A517057D95}" type="pres">
      <dgm:prSet presAssocID="{7D88F171-6003-47FD-9E38-0F517B522F32}" presName="sibTrans" presStyleCnt="0"/>
      <dgm:spPr/>
    </dgm:pt>
    <dgm:pt modelId="{DB9699EC-50E0-47EA-A941-595144A215A1}" type="pres">
      <dgm:prSet presAssocID="{898F5A57-E96E-4C81-A84B-44294BDC2F5D}" presName="compNode" presStyleCnt="0"/>
      <dgm:spPr/>
    </dgm:pt>
    <dgm:pt modelId="{80F6118F-A11B-4D1A-9465-47101800977B}" type="pres">
      <dgm:prSet presAssocID="{898F5A57-E96E-4C81-A84B-44294BDC2F5D}" presName="bgRect" presStyleLbl="bgShp" presStyleIdx="1" presStyleCnt="3"/>
      <dgm:spPr/>
    </dgm:pt>
    <dgm:pt modelId="{29596227-513B-4166-9F75-3D2E6F353E83}" type="pres">
      <dgm:prSet presAssocID="{898F5A57-E96E-4C81-A84B-44294BDC2F5D}" presName="iconRect" presStyleLbl="nod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dgm:spPr>
      <dgm:extLst>
        <a:ext uri="{E40237B7-FDA0-4F09-8148-C483321AD2D9}">
          <dgm14:cNvPr xmlns:dgm14="http://schemas.microsoft.com/office/drawing/2010/diagram" id="0" name="" descr="Handshake"/>
        </a:ext>
      </dgm:extLst>
    </dgm:pt>
    <dgm:pt modelId="{075AB9C3-4729-4AD9-92D4-B6E777D238A2}" type="pres">
      <dgm:prSet presAssocID="{898F5A57-E96E-4C81-A84B-44294BDC2F5D}" presName="spaceRect" presStyleCnt="0"/>
      <dgm:spPr/>
    </dgm:pt>
    <dgm:pt modelId="{1A22C545-07E7-4A0A-8BEF-50BCA37DF6C6}" type="pres">
      <dgm:prSet presAssocID="{898F5A57-E96E-4C81-A84B-44294BDC2F5D}" presName="parTx" presStyleLbl="revTx" presStyleIdx="1" presStyleCnt="4">
        <dgm:presLayoutVars>
          <dgm:chMax val="0"/>
          <dgm:chPref val="0"/>
        </dgm:presLayoutVars>
      </dgm:prSet>
      <dgm:spPr/>
    </dgm:pt>
    <dgm:pt modelId="{91B7BF93-F548-40D5-ACD5-ADF22CB59B5C}" type="pres">
      <dgm:prSet presAssocID="{86B922A7-5E9B-49A8-BE52-4E13F652F71F}" presName="sibTrans" presStyleCnt="0"/>
      <dgm:spPr/>
    </dgm:pt>
    <dgm:pt modelId="{EDC1560B-E89D-4BBD-A743-7A3230E36EE6}" type="pres">
      <dgm:prSet presAssocID="{8AF366EB-5EF8-4B49-A247-1D7E2834C0F0}" presName="compNode" presStyleCnt="0"/>
      <dgm:spPr/>
    </dgm:pt>
    <dgm:pt modelId="{11CCBA3D-92A5-46DE-8BED-5525A3C2EF58}" type="pres">
      <dgm:prSet presAssocID="{8AF366EB-5EF8-4B49-A247-1D7E2834C0F0}" presName="bgRect" presStyleLbl="bgShp" presStyleIdx="2" presStyleCnt="3"/>
      <dgm:spPr/>
    </dgm:pt>
    <dgm:pt modelId="{4A74BD94-94E0-45EB-BA4E-B95F4EB1BA35}" type="pres">
      <dgm:prSet presAssocID="{8AF366EB-5EF8-4B49-A247-1D7E2834C0F0}" presName="iconRect" presStyleLbl="nod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804" t="3766" r="14437" b="347"/>
          </a:stretch>
        </a:blipFill>
        <a:ln>
          <a:noFill/>
        </a:ln>
      </dgm:spPr>
      <dgm:extLst>
        <a:ext uri="{E40237B7-FDA0-4F09-8148-C483321AD2D9}">
          <dgm14:cNvPr xmlns:dgm14="http://schemas.microsoft.com/office/drawing/2010/diagram" id="0" name="" descr="Euro"/>
        </a:ext>
      </dgm:extLst>
    </dgm:pt>
    <dgm:pt modelId="{C714561D-D00E-4185-A610-C076388B8950}" type="pres">
      <dgm:prSet presAssocID="{8AF366EB-5EF8-4B49-A247-1D7E2834C0F0}" presName="spaceRect" presStyleCnt="0"/>
      <dgm:spPr/>
    </dgm:pt>
    <dgm:pt modelId="{2EBD487C-3AE8-4065-926D-96F222737DF2}" type="pres">
      <dgm:prSet presAssocID="{8AF366EB-5EF8-4B49-A247-1D7E2834C0F0}" presName="parTx" presStyleLbl="revTx" presStyleIdx="2" presStyleCnt="4">
        <dgm:presLayoutVars>
          <dgm:chMax val="0"/>
          <dgm:chPref val="0"/>
        </dgm:presLayoutVars>
      </dgm:prSet>
      <dgm:spPr/>
    </dgm:pt>
    <dgm:pt modelId="{5B4F4864-C10B-4BB3-951F-6BD4AAEBDDE5}" type="pres">
      <dgm:prSet presAssocID="{8AF366EB-5EF8-4B49-A247-1D7E2834C0F0}" presName="desTx" presStyleLbl="revTx" presStyleIdx="3" presStyleCnt="4">
        <dgm:presLayoutVars/>
      </dgm:prSet>
      <dgm:spPr/>
    </dgm:pt>
  </dgm:ptLst>
  <dgm:cxnLst>
    <dgm:cxn modelId="{1CF70101-F927-4505-B555-006E159697BE}" srcId="{8AF366EB-5EF8-4B49-A247-1D7E2834C0F0}" destId="{BCBA4E58-6347-4656-BC0C-715649CE02AB}" srcOrd="0" destOrd="0" parTransId="{FF4CB875-A7F4-4FF0-8679-46FBD565FDC4}" sibTransId="{A3AEE7FB-D0E5-4FAA-A4EA-975952F18515}"/>
    <dgm:cxn modelId="{15EDC003-916D-4AA0-A174-D22754BB2D56}" type="presOf" srcId="{898F5A57-E96E-4C81-A84B-44294BDC2F5D}" destId="{1A22C545-07E7-4A0A-8BEF-50BCA37DF6C6}" srcOrd="0" destOrd="0" presId="urn:microsoft.com/office/officeart/2018/2/layout/IconVerticalSolidList"/>
    <dgm:cxn modelId="{81E16304-2472-49AF-A2B1-F13531219659}" type="presOf" srcId="{996E654A-2A0D-4644-B991-14525E75CA69}" destId="{85144D2B-18A3-43FA-B6F7-EA770EA3B73A}" srcOrd="0" destOrd="0" presId="urn:microsoft.com/office/officeart/2018/2/layout/IconVerticalSolidList"/>
    <dgm:cxn modelId="{4AF0AF21-3109-4E3E-B7BA-3E0B83FBA2F3}" srcId="{8AF366EB-5EF8-4B49-A247-1D7E2834C0F0}" destId="{AB627BB9-9F07-4360-A8E0-AB531EFC4C30}" srcOrd="1" destOrd="0" parTransId="{B1D6ADE8-32AB-4314-8E64-B7635AD069EF}" sibTransId="{093709C4-1360-41F6-8A00-1BF7965CF036}"/>
    <dgm:cxn modelId="{8B041122-25B3-4574-B536-9DAF18D7BC63}" type="presOf" srcId="{AB627BB9-9F07-4360-A8E0-AB531EFC4C30}" destId="{5B4F4864-C10B-4BB3-951F-6BD4AAEBDDE5}" srcOrd="0" destOrd="1" presId="urn:microsoft.com/office/officeart/2018/2/layout/IconVerticalSolidList"/>
    <dgm:cxn modelId="{8303235E-32A2-48F8-9BCD-0D154E44B8D4}" type="presOf" srcId="{8AF366EB-5EF8-4B49-A247-1D7E2834C0F0}" destId="{2EBD487C-3AE8-4065-926D-96F222737DF2}" srcOrd="0" destOrd="0" presId="urn:microsoft.com/office/officeart/2018/2/layout/IconVerticalSolidList"/>
    <dgm:cxn modelId="{7CC48D42-9C40-4F19-B100-82D89766C008}" srcId="{8AF366EB-5EF8-4B49-A247-1D7E2834C0F0}" destId="{63985A27-F36D-4070-89DF-7EBA7AC21F52}" srcOrd="2" destOrd="0" parTransId="{6676D786-6716-4674-92B4-6AC172723B04}" sibTransId="{515B6057-CA31-408C-99EE-B333BC3B8E7D}"/>
    <dgm:cxn modelId="{D0A53F72-9563-4FC3-91FB-99FF52C84BD9}" type="presOf" srcId="{BCBA4E58-6347-4656-BC0C-715649CE02AB}" destId="{5B4F4864-C10B-4BB3-951F-6BD4AAEBDDE5}" srcOrd="0" destOrd="0" presId="urn:microsoft.com/office/officeart/2018/2/layout/IconVerticalSolidList"/>
    <dgm:cxn modelId="{77A7A154-F5D2-4750-A853-621327D828FA}" type="presOf" srcId="{3F581F5A-58E8-45B3-829C-FFD5955D8F02}" destId="{3F197AC7-C1D7-420C-ADF2-108A97BC29B7}" srcOrd="0" destOrd="0" presId="urn:microsoft.com/office/officeart/2018/2/layout/IconVerticalSolidList"/>
    <dgm:cxn modelId="{DDBA0A57-8BA4-43C5-A8E8-824C2954E802}" type="presOf" srcId="{E447C761-D835-44FF-B4A9-227B9CDFEBE2}" destId="{5B4F4864-C10B-4BB3-951F-6BD4AAEBDDE5}" srcOrd="0" destOrd="3" presId="urn:microsoft.com/office/officeart/2018/2/layout/IconVerticalSolidList"/>
    <dgm:cxn modelId="{B32EFA92-3A76-458E-8D6A-956B7E6563F3}" srcId="{3F581F5A-58E8-45B3-829C-FFD5955D8F02}" destId="{8AF366EB-5EF8-4B49-A247-1D7E2834C0F0}" srcOrd="2" destOrd="0" parTransId="{35E299C4-162A-428E-8E97-2B328486705E}" sibTransId="{D196FDA0-A858-4111-A6FF-B0891D56B42C}"/>
    <dgm:cxn modelId="{1E8718A5-610C-437C-AF99-DC2AD23F3FA3}" srcId="{8AF366EB-5EF8-4B49-A247-1D7E2834C0F0}" destId="{E447C761-D835-44FF-B4A9-227B9CDFEBE2}" srcOrd="3" destOrd="0" parTransId="{12CB5D2D-10BC-4B2B-962B-533EA77E62F1}" sibTransId="{BA577462-AF1B-4C81-AE72-3E5148788D81}"/>
    <dgm:cxn modelId="{71B241B4-9871-47C6-BBFA-05ACCF29C750}" type="presOf" srcId="{63985A27-F36D-4070-89DF-7EBA7AC21F52}" destId="{5B4F4864-C10B-4BB3-951F-6BD4AAEBDDE5}" srcOrd="0" destOrd="2" presId="urn:microsoft.com/office/officeart/2018/2/layout/IconVerticalSolidList"/>
    <dgm:cxn modelId="{42FA50C6-D103-4CE8-9F32-DA3F8C781756}" srcId="{3F581F5A-58E8-45B3-829C-FFD5955D8F02}" destId="{996E654A-2A0D-4644-B991-14525E75CA69}" srcOrd="0" destOrd="0" parTransId="{1EFE9A52-232E-40BE-ABF8-4BE2DB221F27}" sibTransId="{7D88F171-6003-47FD-9E38-0F517B522F32}"/>
    <dgm:cxn modelId="{9E65C1C9-9B0B-4858-99CA-E96A1B2C39AD}" srcId="{3F581F5A-58E8-45B3-829C-FFD5955D8F02}" destId="{898F5A57-E96E-4C81-A84B-44294BDC2F5D}" srcOrd="1" destOrd="0" parTransId="{300A06A7-727E-432B-940E-15F7C5726E11}" sibTransId="{86B922A7-5E9B-49A8-BE52-4E13F652F71F}"/>
    <dgm:cxn modelId="{E1AC419B-2F55-4A72-BA3D-F07F5B1EEC78}" type="presParOf" srcId="{3F197AC7-C1D7-420C-ADF2-108A97BC29B7}" destId="{15AEC3F2-7BD8-4A5F-8350-B81C7E42B5E6}" srcOrd="0" destOrd="0" presId="urn:microsoft.com/office/officeart/2018/2/layout/IconVerticalSolidList"/>
    <dgm:cxn modelId="{2A6C7906-5830-4394-8E32-5B13234C2E34}" type="presParOf" srcId="{15AEC3F2-7BD8-4A5F-8350-B81C7E42B5E6}" destId="{AA66C722-B9A7-4668-A39C-C4F16D50E945}" srcOrd="0" destOrd="0" presId="urn:microsoft.com/office/officeart/2018/2/layout/IconVerticalSolidList"/>
    <dgm:cxn modelId="{7A85D519-25D2-4E87-8D8D-108830F72FEA}" type="presParOf" srcId="{15AEC3F2-7BD8-4A5F-8350-B81C7E42B5E6}" destId="{999636A2-DE26-4E64-9F55-3F58909D0DA3}" srcOrd="1" destOrd="0" presId="urn:microsoft.com/office/officeart/2018/2/layout/IconVerticalSolidList"/>
    <dgm:cxn modelId="{4D0A4E34-C86F-4D6A-A6CA-765B4BF0CF68}" type="presParOf" srcId="{15AEC3F2-7BD8-4A5F-8350-B81C7E42B5E6}" destId="{49A1D3AC-3419-43E4-993B-C77897BA3B8C}" srcOrd="2" destOrd="0" presId="urn:microsoft.com/office/officeart/2018/2/layout/IconVerticalSolidList"/>
    <dgm:cxn modelId="{2BFF2CD0-DFEC-4485-8CB3-6CB247F1ABB9}" type="presParOf" srcId="{15AEC3F2-7BD8-4A5F-8350-B81C7E42B5E6}" destId="{85144D2B-18A3-43FA-B6F7-EA770EA3B73A}" srcOrd="3" destOrd="0" presId="urn:microsoft.com/office/officeart/2018/2/layout/IconVerticalSolidList"/>
    <dgm:cxn modelId="{4D24591D-0AAA-4857-8CE1-16012FD6CC28}" type="presParOf" srcId="{3F197AC7-C1D7-420C-ADF2-108A97BC29B7}" destId="{83FDDFDA-FEA3-429A-9227-53A517057D95}" srcOrd="1" destOrd="0" presId="urn:microsoft.com/office/officeart/2018/2/layout/IconVerticalSolidList"/>
    <dgm:cxn modelId="{E3ECECCB-EF1D-4054-B0C8-0F64BBAADD33}" type="presParOf" srcId="{3F197AC7-C1D7-420C-ADF2-108A97BC29B7}" destId="{DB9699EC-50E0-47EA-A941-595144A215A1}" srcOrd="2" destOrd="0" presId="urn:microsoft.com/office/officeart/2018/2/layout/IconVerticalSolidList"/>
    <dgm:cxn modelId="{B12E77F5-D988-4085-B06D-102796B26234}" type="presParOf" srcId="{DB9699EC-50E0-47EA-A941-595144A215A1}" destId="{80F6118F-A11B-4D1A-9465-47101800977B}" srcOrd="0" destOrd="0" presId="urn:microsoft.com/office/officeart/2018/2/layout/IconVerticalSolidList"/>
    <dgm:cxn modelId="{F9E75F9B-2760-4CF4-B62C-940C994AEAB1}" type="presParOf" srcId="{DB9699EC-50E0-47EA-A941-595144A215A1}" destId="{29596227-513B-4166-9F75-3D2E6F353E83}" srcOrd="1" destOrd="0" presId="urn:microsoft.com/office/officeart/2018/2/layout/IconVerticalSolidList"/>
    <dgm:cxn modelId="{E7931BEA-F057-4A62-8528-9285D7EF13F6}" type="presParOf" srcId="{DB9699EC-50E0-47EA-A941-595144A215A1}" destId="{075AB9C3-4729-4AD9-92D4-B6E777D238A2}" srcOrd="2" destOrd="0" presId="urn:microsoft.com/office/officeart/2018/2/layout/IconVerticalSolidList"/>
    <dgm:cxn modelId="{36125CBE-7E23-45FA-B412-04373D758893}" type="presParOf" srcId="{DB9699EC-50E0-47EA-A941-595144A215A1}" destId="{1A22C545-07E7-4A0A-8BEF-50BCA37DF6C6}" srcOrd="3" destOrd="0" presId="urn:microsoft.com/office/officeart/2018/2/layout/IconVerticalSolidList"/>
    <dgm:cxn modelId="{071C7250-DF12-4A0E-A0BD-6829B264A9C7}" type="presParOf" srcId="{3F197AC7-C1D7-420C-ADF2-108A97BC29B7}" destId="{91B7BF93-F548-40D5-ACD5-ADF22CB59B5C}" srcOrd="3" destOrd="0" presId="urn:microsoft.com/office/officeart/2018/2/layout/IconVerticalSolidList"/>
    <dgm:cxn modelId="{1A78BC67-2DA7-4B4C-B76C-978F983FF1E9}" type="presParOf" srcId="{3F197AC7-C1D7-420C-ADF2-108A97BC29B7}" destId="{EDC1560B-E89D-4BBD-A743-7A3230E36EE6}" srcOrd="4" destOrd="0" presId="urn:microsoft.com/office/officeart/2018/2/layout/IconVerticalSolidList"/>
    <dgm:cxn modelId="{FF02655D-F3B6-4E1B-B52F-661FDD6A9C6C}" type="presParOf" srcId="{EDC1560B-E89D-4BBD-A743-7A3230E36EE6}" destId="{11CCBA3D-92A5-46DE-8BED-5525A3C2EF58}" srcOrd="0" destOrd="0" presId="urn:microsoft.com/office/officeart/2018/2/layout/IconVerticalSolidList"/>
    <dgm:cxn modelId="{61309414-7D04-4529-A572-F06136EC36FE}" type="presParOf" srcId="{EDC1560B-E89D-4BBD-A743-7A3230E36EE6}" destId="{4A74BD94-94E0-45EB-BA4E-B95F4EB1BA35}" srcOrd="1" destOrd="0" presId="urn:microsoft.com/office/officeart/2018/2/layout/IconVerticalSolidList"/>
    <dgm:cxn modelId="{B47FEE67-8C09-4C14-97EB-D08B2A40442D}" type="presParOf" srcId="{EDC1560B-E89D-4BBD-A743-7A3230E36EE6}" destId="{C714561D-D00E-4185-A610-C076388B8950}" srcOrd="2" destOrd="0" presId="urn:microsoft.com/office/officeart/2018/2/layout/IconVerticalSolidList"/>
    <dgm:cxn modelId="{0D40EFD4-82EC-43AF-BB8B-F406F4FBDD59}" type="presParOf" srcId="{EDC1560B-E89D-4BBD-A743-7A3230E36EE6}" destId="{2EBD487C-3AE8-4065-926D-96F222737DF2}" srcOrd="3" destOrd="0" presId="urn:microsoft.com/office/officeart/2018/2/layout/IconVerticalSolidList"/>
    <dgm:cxn modelId="{BCAC0D31-03E1-460E-8AB1-607698A17395}" type="presParOf" srcId="{EDC1560B-E89D-4BBD-A743-7A3230E36EE6}" destId="{5B4F4864-C10B-4BB3-951F-6BD4AAEBDDE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3275E4-D189-458E-A863-97EB6C02F22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2C6CA85-B633-4447-81AD-DAD5333DCC5F}">
      <dgm:prSet/>
      <dgm:spPr/>
      <dgm:t>
        <a:bodyPr/>
        <a:lstStyle/>
        <a:p>
          <a:r>
            <a:rPr lang="en-US"/>
            <a:t>90% of US households fall into this category</a:t>
          </a:r>
        </a:p>
      </dgm:t>
    </dgm:pt>
    <dgm:pt modelId="{2D2BE49C-5F4F-4222-8D29-2C0DAF0ABACE}" type="parTrans" cxnId="{760D4045-5606-4CFE-8A19-78DF38FA9692}">
      <dgm:prSet/>
      <dgm:spPr/>
      <dgm:t>
        <a:bodyPr/>
        <a:lstStyle/>
        <a:p>
          <a:endParaRPr lang="en-US"/>
        </a:p>
      </dgm:t>
    </dgm:pt>
    <dgm:pt modelId="{668F70C0-3C2B-4965-AE17-3F701D640185}" type="sibTrans" cxnId="{760D4045-5606-4CFE-8A19-78DF38FA9692}">
      <dgm:prSet/>
      <dgm:spPr/>
      <dgm:t>
        <a:bodyPr/>
        <a:lstStyle/>
        <a:p>
          <a:endParaRPr lang="en-US"/>
        </a:p>
      </dgm:t>
    </dgm:pt>
    <dgm:pt modelId="{CFD7DCCD-645B-4475-8F2A-DE1BA122CEF6}">
      <dgm:prSet/>
      <dgm:spPr/>
      <dgm:t>
        <a:bodyPr/>
        <a:lstStyle/>
        <a:p>
          <a:r>
            <a:rPr lang="en-US"/>
            <a:t>New $1,000 “above the line” charitable deduction (2026)</a:t>
          </a:r>
        </a:p>
      </dgm:t>
    </dgm:pt>
    <dgm:pt modelId="{8A826095-17ED-42E5-9510-C16BC213DA09}" type="parTrans" cxnId="{CE7D3207-EA20-4A4D-8837-A2207597FF95}">
      <dgm:prSet/>
      <dgm:spPr/>
      <dgm:t>
        <a:bodyPr/>
        <a:lstStyle/>
        <a:p>
          <a:endParaRPr lang="en-US"/>
        </a:p>
      </dgm:t>
    </dgm:pt>
    <dgm:pt modelId="{9FDE6ECD-3BC8-4B73-B017-B76918985F99}" type="sibTrans" cxnId="{CE7D3207-EA20-4A4D-8837-A2207597FF95}">
      <dgm:prSet/>
      <dgm:spPr/>
      <dgm:t>
        <a:bodyPr/>
        <a:lstStyle/>
        <a:p>
          <a:endParaRPr lang="en-US"/>
        </a:p>
      </dgm:t>
    </dgm:pt>
    <dgm:pt modelId="{20D06F23-78AC-49FE-AD3F-8DBFB133454D}">
      <dgm:prSet/>
      <dgm:spPr/>
      <dgm:t>
        <a:bodyPr/>
        <a:lstStyle/>
        <a:p>
          <a:r>
            <a:rPr lang="en-US"/>
            <a:t>$2,000 for married filing joint (MFJ) tax returns</a:t>
          </a:r>
        </a:p>
      </dgm:t>
    </dgm:pt>
    <dgm:pt modelId="{1A505ABF-736F-449A-83D2-BF0A6C345698}" type="parTrans" cxnId="{44FE4AA2-EFFC-4229-87FF-876FACF46998}">
      <dgm:prSet/>
      <dgm:spPr/>
      <dgm:t>
        <a:bodyPr/>
        <a:lstStyle/>
        <a:p>
          <a:endParaRPr lang="en-US"/>
        </a:p>
      </dgm:t>
    </dgm:pt>
    <dgm:pt modelId="{EC3CB69D-6442-42E8-9610-60EC3B6AD01F}" type="sibTrans" cxnId="{44FE4AA2-EFFC-4229-87FF-876FACF46998}">
      <dgm:prSet/>
      <dgm:spPr/>
      <dgm:t>
        <a:bodyPr/>
        <a:lstStyle/>
        <a:p>
          <a:endParaRPr lang="en-US"/>
        </a:p>
      </dgm:t>
    </dgm:pt>
    <dgm:pt modelId="{F7881B49-96D1-4EFE-AE32-9BCD54423292}">
      <dgm:prSet/>
      <dgm:spPr/>
      <dgm:t>
        <a:bodyPr/>
        <a:lstStyle/>
        <a:p>
          <a:r>
            <a:rPr lang="en-US"/>
            <a:t>Must be cash contributions to qualified charities (not DAFs)</a:t>
          </a:r>
        </a:p>
      </dgm:t>
    </dgm:pt>
    <dgm:pt modelId="{8B1CD581-957B-4043-B9D9-9E6C8A60044F}" type="parTrans" cxnId="{049AF04E-B93B-4E88-BF83-F92E78D4E4FE}">
      <dgm:prSet/>
      <dgm:spPr/>
      <dgm:t>
        <a:bodyPr/>
        <a:lstStyle/>
        <a:p>
          <a:endParaRPr lang="en-US"/>
        </a:p>
      </dgm:t>
    </dgm:pt>
    <dgm:pt modelId="{4EB51E8A-D9C3-44CE-9639-441FC271A651}" type="sibTrans" cxnId="{049AF04E-B93B-4E88-BF83-F92E78D4E4FE}">
      <dgm:prSet/>
      <dgm:spPr/>
      <dgm:t>
        <a:bodyPr/>
        <a:lstStyle/>
        <a:p>
          <a:endParaRPr lang="en-US"/>
        </a:p>
      </dgm:t>
    </dgm:pt>
    <dgm:pt modelId="{A8D6D8A8-B158-4991-9375-268D5820F07A}">
      <dgm:prSet/>
      <dgm:spPr/>
      <dgm:t>
        <a:bodyPr/>
        <a:lstStyle/>
        <a:p>
          <a:r>
            <a:rPr lang="en-US"/>
            <a:t>No phase outs</a:t>
          </a:r>
        </a:p>
      </dgm:t>
    </dgm:pt>
    <dgm:pt modelId="{0F461EA4-935A-477B-B1E1-C69746542CA4}" type="parTrans" cxnId="{7DFF4CFA-A0AF-4515-96D4-F5D6F877280C}">
      <dgm:prSet/>
      <dgm:spPr/>
      <dgm:t>
        <a:bodyPr/>
        <a:lstStyle/>
        <a:p>
          <a:endParaRPr lang="en-US"/>
        </a:p>
      </dgm:t>
    </dgm:pt>
    <dgm:pt modelId="{93B98E0C-87A6-4BC9-8291-F896046E883D}" type="sibTrans" cxnId="{7DFF4CFA-A0AF-4515-96D4-F5D6F877280C}">
      <dgm:prSet/>
      <dgm:spPr/>
      <dgm:t>
        <a:bodyPr/>
        <a:lstStyle/>
        <a:p>
          <a:endParaRPr lang="en-US"/>
        </a:p>
      </dgm:t>
    </dgm:pt>
    <dgm:pt modelId="{C953072C-4D29-487F-840C-CF8F624EDE2F}">
      <dgm:prSet/>
      <dgm:spPr/>
      <dgm:t>
        <a:bodyPr/>
        <a:lstStyle/>
        <a:p>
          <a:r>
            <a:rPr lang="en-US"/>
            <a:t>Potential Tax Savings Example:</a:t>
          </a:r>
        </a:p>
      </dgm:t>
    </dgm:pt>
    <dgm:pt modelId="{6F59D24E-266A-401E-B6BC-F3CFB689C8A6}" type="parTrans" cxnId="{9A1A178F-71CD-49D0-A3AA-D5390979AAD9}">
      <dgm:prSet/>
      <dgm:spPr/>
      <dgm:t>
        <a:bodyPr/>
        <a:lstStyle/>
        <a:p>
          <a:endParaRPr lang="en-US"/>
        </a:p>
      </dgm:t>
    </dgm:pt>
    <dgm:pt modelId="{2FA00654-2A4A-43D1-A3A8-B7725DD75A38}" type="sibTrans" cxnId="{9A1A178F-71CD-49D0-A3AA-D5390979AAD9}">
      <dgm:prSet/>
      <dgm:spPr/>
      <dgm:t>
        <a:bodyPr/>
        <a:lstStyle/>
        <a:p>
          <a:endParaRPr lang="en-US"/>
        </a:p>
      </dgm:t>
    </dgm:pt>
    <dgm:pt modelId="{DED61F19-11D8-4563-B10C-ED7E33AF5AD2}">
      <dgm:prSet/>
      <dgm:spPr/>
      <dgm:t>
        <a:bodyPr/>
        <a:lstStyle/>
        <a:p>
          <a:r>
            <a:rPr lang="en-US"/>
            <a:t>MFJ couple with $150,000 household income - $440 tax savings</a:t>
          </a:r>
        </a:p>
      </dgm:t>
    </dgm:pt>
    <dgm:pt modelId="{817A66A1-F3BD-4AC3-A5A1-646AD83935DB}" type="parTrans" cxnId="{968C7725-DFD2-439C-9A13-E1911D8579FF}">
      <dgm:prSet/>
      <dgm:spPr/>
      <dgm:t>
        <a:bodyPr/>
        <a:lstStyle/>
        <a:p>
          <a:endParaRPr lang="en-US"/>
        </a:p>
      </dgm:t>
    </dgm:pt>
    <dgm:pt modelId="{BAA7AE04-AFF2-40D2-91CE-C4FBE2C7F6B0}" type="sibTrans" cxnId="{968C7725-DFD2-439C-9A13-E1911D8579FF}">
      <dgm:prSet/>
      <dgm:spPr/>
      <dgm:t>
        <a:bodyPr/>
        <a:lstStyle/>
        <a:p>
          <a:endParaRPr lang="en-US"/>
        </a:p>
      </dgm:t>
    </dgm:pt>
    <dgm:pt modelId="{3B8B3B3B-B01C-4277-9B93-CD77BF3D2BBD}">
      <dgm:prSet/>
      <dgm:spPr/>
      <dgm:t>
        <a:bodyPr/>
        <a:lstStyle/>
        <a:p>
          <a:r>
            <a:rPr lang="en-US"/>
            <a:t>22% of gift funded with tax dollars</a:t>
          </a:r>
        </a:p>
      </dgm:t>
    </dgm:pt>
    <dgm:pt modelId="{42FA11E5-01EE-4FE7-A51A-2DFDAE04428B}" type="parTrans" cxnId="{AC337069-A13D-4479-84E3-939E7265EC53}">
      <dgm:prSet/>
      <dgm:spPr/>
      <dgm:t>
        <a:bodyPr/>
        <a:lstStyle/>
        <a:p>
          <a:endParaRPr lang="en-US"/>
        </a:p>
      </dgm:t>
    </dgm:pt>
    <dgm:pt modelId="{9C238250-C8B0-48FE-B8C5-0C3EA6408E7C}" type="sibTrans" cxnId="{AC337069-A13D-4479-84E3-939E7265EC53}">
      <dgm:prSet/>
      <dgm:spPr/>
      <dgm:t>
        <a:bodyPr/>
        <a:lstStyle/>
        <a:p>
          <a:endParaRPr lang="en-US"/>
        </a:p>
      </dgm:t>
    </dgm:pt>
    <dgm:pt modelId="{B139F01E-EC88-43CF-BD19-524BF5769435}">
      <dgm:prSet/>
      <dgm:spPr/>
      <dgm:t>
        <a:bodyPr/>
        <a:lstStyle/>
        <a:p>
          <a:r>
            <a:rPr lang="en-US"/>
            <a:t>No changes to qualified charitable distributions</a:t>
          </a:r>
        </a:p>
      </dgm:t>
    </dgm:pt>
    <dgm:pt modelId="{31CF12E0-2C25-4A41-B765-B40968260266}" type="parTrans" cxnId="{61A155C0-3B6B-475D-9E17-A38747BC79E6}">
      <dgm:prSet/>
      <dgm:spPr/>
      <dgm:t>
        <a:bodyPr/>
        <a:lstStyle/>
        <a:p>
          <a:endParaRPr lang="en-US"/>
        </a:p>
      </dgm:t>
    </dgm:pt>
    <dgm:pt modelId="{9D626055-28B0-4D1F-AE8F-5E38CFC6125B}" type="sibTrans" cxnId="{61A155C0-3B6B-475D-9E17-A38747BC79E6}">
      <dgm:prSet/>
      <dgm:spPr/>
      <dgm:t>
        <a:bodyPr/>
        <a:lstStyle/>
        <a:p>
          <a:endParaRPr lang="en-US"/>
        </a:p>
      </dgm:t>
    </dgm:pt>
    <dgm:pt modelId="{5D745D8F-8878-4283-833D-B7B82B4B10FF}" type="pres">
      <dgm:prSet presAssocID="{743275E4-D189-458E-A863-97EB6C02F221}" presName="linear" presStyleCnt="0">
        <dgm:presLayoutVars>
          <dgm:animLvl val="lvl"/>
          <dgm:resizeHandles val="exact"/>
        </dgm:presLayoutVars>
      </dgm:prSet>
      <dgm:spPr/>
    </dgm:pt>
    <dgm:pt modelId="{D04A7F6E-4705-4F08-90CB-2F0A3D292BED}" type="pres">
      <dgm:prSet presAssocID="{42C6CA85-B633-4447-81AD-DAD5333DCC5F}" presName="parentText" presStyleLbl="node1" presStyleIdx="0" presStyleCnt="4">
        <dgm:presLayoutVars>
          <dgm:chMax val="0"/>
          <dgm:bulletEnabled val="1"/>
        </dgm:presLayoutVars>
      </dgm:prSet>
      <dgm:spPr/>
    </dgm:pt>
    <dgm:pt modelId="{B60A888C-CB01-4891-AD9C-FE98A5CC651A}" type="pres">
      <dgm:prSet presAssocID="{668F70C0-3C2B-4965-AE17-3F701D640185}" presName="spacer" presStyleCnt="0"/>
      <dgm:spPr/>
    </dgm:pt>
    <dgm:pt modelId="{80C7BD71-2CBF-400C-AB58-D3E39B7EE78E}" type="pres">
      <dgm:prSet presAssocID="{CFD7DCCD-645B-4475-8F2A-DE1BA122CEF6}" presName="parentText" presStyleLbl="node1" presStyleIdx="1" presStyleCnt="4">
        <dgm:presLayoutVars>
          <dgm:chMax val="0"/>
          <dgm:bulletEnabled val="1"/>
        </dgm:presLayoutVars>
      </dgm:prSet>
      <dgm:spPr/>
    </dgm:pt>
    <dgm:pt modelId="{B2524D0E-87BD-4278-8465-1F32A2AAEC84}" type="pres">
      <dgm:prSet presAssocID="{CFD7DCCD-645B-4475-8F2A-DE1BA122CEF6}" presName="childText" presStyleLbl="revTx" presStyleIdx="0" presStyleCnt="2">
        <dgm:presLayoutVars>
          <dgm:bulletEnabled val="1"/>
        </dgm:presLayoutVars>
      </dgm:prSet>
      <dgm:spPr/>
    </dgm:pt>
    <dgm:pt modelId="{C24750B5-732A-4B1C-87A4-0BDFC61F910B}" type="pres">
      <dgm:prSet presAssocID="{C953072C-4D29-487F-840C-CF8F624EDE2F}" presName="parentText" presStyleLbl="node1" presStyleIdx="2" presStyleCnt="4">
        <dgm:presLayoutVars>
          <dgm:chMax val="0"/>
          <dgm:bulletEnabled val="1"/>
        </dgm:presLayoutVars>
      </dgm:prSet>
      <dgm:spPr/>
    </dgm:pt>
    <dgm:pt modelId="{F494FE0C-9A54-438D-B6DB-C1401D20516D}" type="pres">
      <dgm:prSet presAssocID="{C953072C-4D29-487F-840C-CF8F624EDE2F}" presName="childText" presStyleLbl="revTx" presStyleIdx="1" presStyleCnt="2">
        <dgm:presLayoutVars>
          <dgm:bulletEnabled val="1"/>
        </dgm:presLayoutVars>
      </dgm:prSet>
      <dgm:spPr/>
    </dgm:pt>
    <dgm:pt modelId="{D062949C-57A6-4399-BE39-D84A2F44263F}" type="pres">
      <dgm:prSet presAssocID="{B139F01E-EC88-43CF-BD19-524BF5769435}" presName="parentText" presStyleLbl="node1" presStyleIdx="3" presStyleCnt="4">
        <dgm:presLayoutVars>
          <dgm:chMax val="0"/>
          <dgm:bulletEnabled val="1"/>
        </dgm:presLayoutVars>
      </dgm:prSet>
      <dgm:spPr/>
    </dgm:pt>
  </dgm:ptLst>
  <dgm:cxnLst>
    <dgm:cxn modelId="{0548CE02-B282-4AC8-AB59-3BAF9D44D680}" type="presOf" srcId="{20D06F23-78AC-49FE-AD3F-8DBFB133454D}" destId="{B2524D0E-87BD-4278-8465-1F32A2AAEC84}" srcOrd="0" destOrd="0" presId="urn:microsoft.com/office/officeart/2005/8/layout/vList2"/>
    <dgm:cxn modelId="{CE7D3207-EA20-4A4D-8837-A2207597FF95}" srcId="{743275E4-D189-458E-A863-97EB6C02F221}" destId="{CFD7DCCD-645B-4475-8F2A-DE1BA122CEF6}" srcOrd="1" destOrd="0" parTransId="{8A826095-17ED-42E5-9510-C16BC213DA09}" sibTransId="{9FDE6ECD-3BC8-4B73-B017-B76918985F99}"/>
    <dgm:cxn modelId="{3DBBEC14-2CF1-4941-92FA-5F7082CFF4C7}" type="presOf" srcId="{42C6CA85-B633-4447-81AD-DAD5333DCC5F}" destId="{D04A7F6E-4705-4F08-90CB-2F0A3D292BED}" srcOrd="0" destOrd="0" presId="urn:microsoft.com/office/officeart/2005/8/layout/vList2"/>
    <dgm:cxn modelId="{EFEF641A-CB8A-4475-B3B5-874A6CD7C20C}" type="presOf" srcId="{F7881B49-96D1-4EFE-AE32-9BCD54423292}" destId="{B2524D0E-87BD-4278-8465-1F32A2AAEC84}" srcOrd="0" destOrd="1" presId="urn:microsoft.com/office/officeart/2005/8/layout/vList2"/>
    <dgm:cxn modelId="{968C7725-DFD2-439C-9A13-E1911D8579FF}" srcId="{C953072C-4D29-487F-840C-CF8F624EDE2F}" destId="{DED61F19-11D8-4563-B10C-ED7E33AF5AD2}" srcOrd="0" destOrd="0" parTransId="{817A66A1-F3BD-4AC3-A5A1-646AD83935DB}" sibTransId="{BAA7AE04-AFF2-40D2-91CE-C4FBE2C7F6B0}"/>
    <dgm:cxn modelId="{760D4045-5606-4CFE-8A19-78DF38FA9692}" srcId="{743275E4-D189-458E-A863-97EB6C02F221}" destId="{42C6CA85-B633-4447-81AD-DAD5333DCC5F}" srcOrd="0" destOrd="0" parTransId="{2D2BE49C-5F4F-4222-8D29-2C0DAF0ABACE}" sibTransId="{668F70C0-3C2B-4965-AE17-3F701D640185}"/>
    <dgm:cxn modelId="{AC337069-A13D-4479-84E3-939E7265EC53}" srcId="{C953072C-4D29-487F-840C-CF8F624EDE2F}" destId="{3B8B3B3B-B01C-4277-9B93-CD77BF3D2BBD}" srcOrd="1" destOrd="0" parTransId="{42FA11E5-01EE-4FE7-A51A-2DFDAE04428B}" sibTransId="{9C238250-C8B0-48FE-B8C5-0C3EA6408E7C}"/>
    <dgm:cxn modelId="{049AF04E-B93B-4E88-BF83-F92E78D4E4FE}" srcId="{CFD7DCCD-645B-4475-8F2A-DE1BA122CEF6}" destId="{F7881B49-96D1-4EFE-AE32-9BCD54423292}" srcOrd="1" destOrd="0" parTransId="{8B1CD581-957B-4043-B9D9-9E6C8A60044F}" sibTransId="{4EB51E8A-D9C3-44CE-9639-441FC271A651}"/>
    <dgm:cxn modelId="{97CD336F-CB82-422D-9E57-1F9C4309A453}" type="presOf" srcId="{CFD7DCCD-645B-4475-8F2A-DE1BA122CEF6}" destId="{80C7BD71-2CBF-400C-AB58-D3E39B7EE78E}" srcOrd="0" destOrd="0" presId="urn:microsoft.com/office/officeart/2005/8/layout/vList2"/>
    <dgm:cxn modelId="{470E0A7D-BC78-4996-A35A-F97236EAF8D0}" type="presOf" srcId="{3B8B3B3B-B01C-4277-9B93-CD77BF3D2BBD}" destId="{F494FE0C-9A54-438D-B6DB-C1401D20516D}" srcOrd="0" destOrd="1" presId="urn:microsoft.com/office/officeart/2005/8/layout/vList2"/>
    <dgm:cxn modelId="{E808797E-B794-4031-BCC8-8E6AEFC8F700}" type="presOf" srcId="{A8D6D8A8-B158-4991-9375-268D5820F07A}" destId="{B2524D0E-87BD-4278-8465-1F32A2AAEC84}" srcOrd="0" destOrd="2" presId="urn:microsoft.com/office/officeart/2005/8/layout/vList2"/>
    <dgm:cxn modelId="{9A1A178F-71CD-49D0-A3AA-D5390979AAD9}" srcId="{743275E4-D189-458E-A863-97EB6C02F221}" destId="{C953072C-4D29-487F-840C-CF8F624EDE2F}" srcOrd="2" destOrd="0" parTransId="{6F59D24E-266A-401E-B6BC-F3CFB689C8A6}" sibTransId="{2FA00654-2A4A-43D1-A3A8-B7725DD75A38}"/>
    <dgm:cxn modelId="{0AE96291-6952-4369-82DB-A43770CB543B}" type="presOf" srcId="{B139F01E-EC88-43CF-BD19-524BF5769435}" destId="{D062949C-57A6-4399-BE39-D84A2F44263F}" srcOrd="0" destOrd="0" presId="urn:microsoft.com/office/officeart/2005/8/layout/vList2"/>
    <dgm:cxn modelId="{44FE4AA2-EFFC-4229-87FF-876FACF46998}" srcId="{CFD7DCCD-645B-4475-8F2A-DE1BA122CEF6}" destId="{20D06F23-78AC-49FE-AD3F-8DBFB133454D}" srcOrd="0" destOrd="0" parTransId="{1A505ABF-736F-449A-83D2-BF0A6C345698}" sibTransId="{EC3CB69D-6442-42E8-9610-60EC3B6AD01F}"/>
    <dgm:cxn modelId="{61A155C0-3B6B-475D-9E17-A38747BC79E6}" srcId="{743275E4-D189-458E-A863-97EB6C02F221}" destId="{B139F01E-EC88-43CF-BD19-524BF5769435}" srcOrd="3" destOrd="0" parTransId="{31CF12E0-2C25-4A41-B765-B40968260266}" sibTransId="{9D626055-28B0-4D1F-AE8F-5E38CFC6125B}"/>
    <dgm:cxn modelId="{FA8671D7-6308-4ABB-AE90-1176B039BB35}" type="presOf" srcId="{DED61F19-11D8-4563-B10C-ED7E33AF5AD2}" destId="{F494FE0C-9A54-438D-B6DB-C1401D20516D}" srcOrd="0" destOrd="0" presId="urn:microsoft.com/office/officeart/2005/8/layout/vList2"/>
    <dgm:cxn modelId="{58695FE1-83DE-4D71-A0BB-DC3FC4C266CA}" type="presOf" srcId="{C953072C-4D29-487F-840C-CF8F624EDE2F}" destId="{C24750B5-732A-4B1C-87A4-0BDFC61F910B}" srcOrd="0" destOrd="0" presId="urn:microsoft.com/office/officeart/2005/8/layout/vList2"/>
    <dgm:cxn modelId="{B2454FE2-53D9-4940-BEE2-CD14022B025B}" type="presOf" srcId="{743275E4-D189-458E-A863-97EB6C02F221}" destId="{5D745D8F-8878-4283-833D-B7B82B4B10FF}" srcOrd="0" destOrd="0" presId="urn:microsoft.com/office/officeart/2005/8/layout/vList2"/>
    <dgm:cxn modelId="{7DFF4CFA-A0AF-4515-96D4-F5D6F877280C}" srcId="{CFD7DCCD-645B-4475-8F2A-DE1BA122CEF6}" destId="{A8D6D8A8-B158-4991-9375-268D5820F07A}" srcOrd="2" destOrd="0" parTransId="{0F461EA4-935A-477B-B1E1-C69746542CA4}" sibTransId="{93B98E0C-87A6-4BC9-8291-F896046E883D}"/>
    <dgm:cxn modelId="{4DD29E5C-7D1A-411E-B3EB-C5FCEC4C3655}" type="presParOf" srcId="{5D745D8F-8878-4283-833D-B7B82B4B10FF}" destId="{D04A7F6E-4705-4F08-90CB-2F0A3D292BED}" srcOrd="0" destOrd="0" presId="urn:microsoft.com/office/officeart/2005/8/layout/vList2"/>
    <dgm:cxn modelId="{76AA1BA4-8C3A-457E-B033-DC93771C9801}" type="presParOf" srcId="{5D745D8F-8878-4283-833D-B7B82B4B10FF}" destId="{B60A888C-CB01-4891-AD9C-FE98A5CC651A}" srcOrd="1" destOrd="0" presId="urn:microsoft.com/office/officeart/2005/8/layout/vList2"/>
    <dgm:cxn modelId="{82236D67-055A-41E4-8D20-37116FF27F80}" type="presParOf" srcId="{5D745D8F-8878-4283-833D-B7B82B4B10FF}" destId="{80C7BD71-2CBF-400C-AB58-D3E39B7EE78E}" srcOrd="2" destOrd="0" presId="urn:microsoft.com/office/officeart/2005/8/layout/vList2"/>
    <dgm:cxn modelId="{CCD6AC6B-4422-444D-8972-B7FCB87CF896}" type="presParOf" srcId="{5D745D8F-8878-4283-833D-B7B82B4B10FF}" destId="{B2524D0E-87BD-4278-8465-1F32A2AAEC84}" srcOrd="3" destOrd="0" presId="urn:microsoft.com/office/officeart/2005/8/layout/vList2"/>
    <dgm:cxn modelId="{1727347A-1807-40FD-8978-305757955196}" type="presParOf" srcId="{5D745D8F-8878-4283-833D-B7B82B4B10FF}" destId="{C24750B5-732A-4B1C-87A4-0BDFC61F910B}" srcOrd="4" destOrd="0" presId="urn:microsoft.com/office/officeart/2005/8/layout/vList2"/>
    <dgm:cxn modelId="{0F3D8CFA-5383-4B09-987D-07D77D67B422}" type="presParOf" srcId="{5D745D8F-8878-4283-833D-B7B82B4B10FF}" destId="{F494FE0C-9A54-438D-B6DB-C1401D20516D}" srcOrd="5" destOrd="0" presId="urn:microsoft.com/office/officeart/2005/8/layout/vList2"/>
    <dgm:cxn modelId="{EED906E6-0B03-46F8-B88C-6E682D4E259F}" type="presParOf" srcId="{5D745D8F-8878-4283-833D-B7B82B4B10FF}" destId="{D062949C-57A6-4399-BE39-D84A2F44263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306924-5DE2-4BF6-A1D1-C3639BF62FE1}"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50B6F45B-2114-4A93-A0EC-264E90EF214B}">
      <dgm:prSet/>
      <dgm:spPr/>
      <dgm:t>
        <a:bodyPr/>
        <a:lstStyle/>
        <a:p>
          <a:r>
            <a:rPr lang="en-US"/>
            <a:t>Overall changes to itemized deductions</a:t>
          </a:r>
        </a:p>
      </dgm:t>
    </dgm:pt>
    <dgm:pt modelId="{9F3EA70E-4FD4-486B-9101-29E9010C3BC9}" type="parTrans" cxnId="{D74A440B-E154-4304-B7AF-B1233834C069}">
      <dgm:prSet/>
      <dgm:spPr/>
      <dgm:t>
        <a:bodyPr/>
        <a:lstStyle/>
        <a:p>
          <a:endParaRPr lang="en-US"/>
        </a:p>
      </dgm:t>
    </dgm:pt>
    <dgm:pt modelId="{C111AD4D-1EA1-4FC4-8BC4-E3B6AE56A24B}" type="sibTrans" cxnId="{D74A440B-E154-4304-B7AF-B1233834C069}">
      <dgm:prSet/>
      <dgm:spPr/>
      <dgm:t>
        <a:bodyPr/>
        <a:lstStyle/>
        <a:p>
          <a:endParaRPr lang="en-US"/>
        </a:p>
      </dgm:t>
    </dgm:pt>
    <dgm:pt modelId="{749F3B00-C459-4D85-B813-0A21BF43D466}">
      <dgm:prSet/>
      <dgm:spPr/>
      <dgm:t>
        <a:bodyPr/>
        <a:lstStyle/>
        <a:p>
          <a:r>
            <a:rPr lang="en-US"/>
            <a:t>Increase to SALT deduction (2025 – 2028)</a:t>
          </a:r>
        </a:p>
      </dgm:t>
    </dgm:pt>
    <dgm:pt modelId="{254A565F-1E04-40A4-A9D7-92B90EADCB03}" type="parTrans" cxnId="{80F7107D-C35A-49D0-AE4F-4998E11F83E4}">
      <dgm:prSet/>
      <dgm:spPr/>
      <dgm:t>
        <a:bodyPr/>
        <a:lstStyle/>
        <a:p>
          <a:endParaRPr lang="en-US"/>
        </a:p>
      </dgm:t>
    </dgm:pt>
    <dgm:pt modelId="{B3D092FE-A99B-41EC-B6F4-0001C0409A48}" type="sibTrans" cxnId="{80F7107D-C35A-49D0-AE4F-4998E11F83E4}">
      <dgm:prSet/>
      <dgm:spPr/>
      <dgm:t>
        <a:bodyPr/>
        <a:lstStyle/>
        <a:p>
          <a:endParaRPr lang="en-US"/>
        </a:p>
      </dgm:t>
    </dgm:pt>
    <dgm:pt modelId="{2BDEE992-0AFF-473A-9F81-C5295219F912}">
      <dgm:prSet/>
      <dgm:spPr/>
      <dgm:t>
        <a:bodyPr/>
        <a:lstStyle/>
        <a:p>
          <a:r>
            <a:rPr lang="en-US"/>
            <a:t>Charitable deduction changes</a:t>
          </a:r>
        </a:p>
      </dgm:t>
    </dgm:pt>
    <dgm:pt modelId="{A94C1F81-CC25-47AE-AFA8-1B15B09C4651}" type="parTrans" cxnId="{4BD3AB15-535B-4D3D-B6DB-E52CAED89200}">
      <dgm:prSet/>
      <dgm:spPr/>
      <dgm:t>
        <a:bodyPr/>
        <a:lstStyle/>
        <a:p>
          <a:endParaRPr lang="en-US"/>
        </a:p>
      </dgm:t>
    </dgm:pt>
    <dgm:pt modelId="{59214844-3EED-4104-93CA-7316FE01BB11}" type="sibTrans" cxnId="{4BD3AB15-535B-4D3D-B6DB-E52CAED89200}">
      <dgm:prSet/>
      <dgm:spPr/>
      <dgm:t>
        <a:bodyPr/>
        <a:lstStyle/>
        <a:p>
          <a:endParaRPr lang="en-US"/>
        </a:p>
      </dgm:t>
    </dgm:pt>
    <dgm:pt modelId="{CFC0F312-A5B0-4875-9983-0C65CB8E5CD0}">
      <dgm:prSet/>
      <dgm:spPr/>
      <dgm:t>
        <a:bodyPr/>
        <a:lstStyle/>
        <a:p>
          <a:r>
            <a:rPr lang="en-US"/>
            <a:t>Introduction of 0.5% AGI “floor” for charitable deductions (2026)</a:t>
          </a:r>
        </a:p>
      </dgm:t>
    </dgm:pt>
    <dgm:pt modelId="{CF03CA9E-A29E-40E1-8F67-CFD5A13561D4}" type="parTrans" cxnId="{13F1769C-ED36-485F-B775-8400E454CF33}">
      <dgm:prSet/>
      <dgm:spPr/>
      <dgm:t>
        <a:bodyPr/>
        <a:lstStyle/>
        <a:p>
          <a:endParaRPr lang="en-US"/>
        </a:p>
      </dgm:t>
    </dgm:pt>
    <dgm:pt modelId="{56BC33DE-0E30-4040-B3D8-0749430E8E95}" type="sibTrans" cxnId="{13F1769C-ED36-485F-B775-8400E454CF33}">
      <dgm:prSet/>
      <dgm:spPr/>
      <dgm:t>
        <a:bodyPr/>
        <a:lstStyle/>
        <a:p>
          <a:endParaRPr lang="en-US"/>
        </a:p>
      </dgm:t>
    </dgm:pt>
    <dgm:pt modelId="{D8937073-9F62-4824-B377-44AECF38359B}">
      <dgm:prSet/>
      <dgm:spPr/>
      <dgm:t>
        <a:bodyPr/>
        <a:lstStyle/>
        <a:p>
          <a:r>
            <a:rPr lang="en-US"/>
            <a:t>Effective rate cap: 37% bracket taxpayers limited to 35% charitable deduction</a:t>
          </a:r>
        </a:p>
      </dgm:t>
    </dgm:pt>
    <dgm:pt modelId="{947702C3-2E41-43B1-BA05-7DAFE042D177}" type="parTrans" cxnId="{22E82E9F-A661-4A70-9AE4-F8038281C732}">
      <dgm:prSet/>
      <dgm:spPr/>
      <dgm:t>
        <a:bodyPr/>
        <a:lstStyle/>
        <a:p>
          <a:endParaRPr lang="en-US"/>
        </a:p>
      </dgm:t>
    </dgm:pt>
    <dgm:pt modelId="{FDC99E41-D8EE-462B-B5A1-10686137810E}" type="sibTrans" cxnId="{22E82E9F-A661-4A70-9AE4-F8038281C732}">
      <dgm:prSet/>
      <dgm:spPr/>
      <dgm:t>
        <a:bodyPr/>
        <a:lstStyle/>
        <a:p>
          <a:endParaRPr lang="en-US"/>
        </a:p>
      </dgm:t>
    </dgm:pt>
    <dgm:pt modelId="{62794A02-F4DD-420F-A087-180DEEC569B8}">
      <dgm:prSet/>
      <dgm:spPr/>
      <dgm:t>
        <a:bodyPr/>
        <a:lstStyle/>
        <a:p>
          <a:r>
            <a:rPr lang="en-US"/>
            <a:t>Donor tax impact scenarios</a:t>
          </a:r>
        </a:p>
      </dgm:t>
    </dgm:pt>
    <dgm:pt modelId="{A8C98239-B55B-40F9-AD46-DEAD39CE8C36}" type="parTrans" cxnId="{671F3613-5587-493A-8270-0EB4453395E2}">
      <dgm:prSet/>
      <dgm:spPr/>
      <dgm:t>
        <a:bodyPr/>
        <a:lstStyle/>
        <a:p>
          <a:endParaRPr lang="en-US"/>
        </a:p>
      </dgm:t>
    </dgm:pt>
    <dgm:pt modelId="{9A8746E7-66AD-4ED9-BE65-CA39DFFCECA7}" type="sibTrans" cxnId="{671F3613-5587-493A-8270-0EB4453395E2}">
      <dgm:prSet/>
      <dgm:spPr/>
      <dgm:t>
        <a:bodyPr/>
        <a:lstStyle/>
        <a:p>
          <a:endParaRPr lang="en-US"/>
        </a:p>
      </dgm:t>
    </dgm:pt>
    <dgm:pt modelId="{41A1DC71-321B-4303-8ECC-CE90CE4E17C6}">
      <dgm:prSet/>
      <dgm:spPr/>
      <dgm:t>
        <a:bodyPr/>
        <a:lstStyle/>
        <a:p>
          <a:r>
            <a:rPr lang="en-US"/>
            <a:t>Bunching – via multi-year gift or via a DAF</a:t>
          </a:r>
        </a:p>
      </dgm:t>
    </dgm:pt>
    <dgm:pt modelId="{63241172-E057-428D-9CC5-60A4CB9DDEDD}" type="parTrans" cxnId="{22C17905-5ADF-4CD2-9626-008696433A77}">
      <dgm:prSet/>
      <dgm:spPr/>
      <dgm:t>
        <a:bodyPr/>
        <a:lstStyle/>
        <a:p>
          <a:endParaRPr lang="en-US"/>
        </a:p>
      </dgm:t>
    </dgm:pt>
    <dgm:pt modelId="{E52C75E5-AE1B-417F-9D2C-979ADA5C11AC}" type="sibTrans" cxnId="{22C17905-5ADF-4CD2-9626-008696433A77}">
      <dgm:prSet/>
      <dgm:spPr/>
      <dgm:t>
        <a:bodyPr/>
        <a:lstStyle/>
        <a:p>
          <a:endParaRPr lang="en-US"/>
        </a:p>
      </dgm:t>
    </dgm:pt>
    <dgm:pt modelId="{A21B84EC-2768-4DC8-B818-2D491091E235}" type="pres">
      <dgm:prSet presAssocID="{3A306924-5DE2-4BF6-A1D1-C3639BF62FE1}" presName="linear" presStyleCnt="0">
        <dgm:presLayoutVars>
          <dgm:dir/>
          <dgm:animLvl val="lvl"/>
          <dgm:resizeHandles val="exact"/>
        </dgm:presLayoutVars>
      </dgm:prSet>
      <dgm:spPr/>
    </dgm:pt>
    <dgm:pt modelId="{70CAE52D-3A86-4FD3-87D0-FF40CEBB07F8}" type="pres">
      <dgm:prSet presAssocID="{50B6F45B-2114-4A93-A0EC-264E90EF214B}" presName="parentLin" presStyleCnt="0"/>
      <dgm:spPr/>
    </dgm:pt>
    <dgm:pt modelId="{83CB2454-528B-4521-BB0C-F2D7FD412657}" type="pres">
      <dgm:prSet presAssocID="{50B6F45B-2114-4A93-A0EC-264E90EF214B}" presName="parentLeftMargin" presStyleLbl="node1" presStyleIdx="0" presStyleCnt="2"/>
      <dgm:spPr/>
    </dgm:pt>
    <dgm:pt modelId="{AA1C1C66-CF1F-44CD-8D5C-0CC27F967CEA}" type="pres">
      <dgm:prSet presAssocID="{50B6F45B-2114-4A93-A0EC-264E90EF214B}" presName="parentText" presStyleLbl="node1" presStyleIdx="0" presStyleCnt="2">
        <dgm:presLayoutVars>
          <dgm:chMax val="0"/>
          <dgm:bulletEnabled val="1"/>
        </dgm:presLayoutVars>
      </dgm:prSet>
      <dgm:spPr/>
    </dgm:pt>
    <dgm:pt modelId="{89CAED88-65BF-49C5-B706-40D36A82EB4E}" type="pres">
      <dgm:prSet presAssocID="{50B6F45B-2114-4A93-A0EC-264E90EF214B}" presName="negativeSpace" presStyleCnt="0"/>
      <dgm:spPr/>
    </dgm:pt>
    <dgm:pt modelId="{F6571F7A-D3D4-419D-B85B-9B662DF4317B}" type="pres">
      <dgm:prSet presAssocID="{50B6F45B-2114-4A93-A0EC-264E90EF214B}" presName="childText" presStyleLbl="conFgAcc1" presStyleIdx="0" presStyleCnt="2">
        <dgm:presLayoutVars>
          <dgm:bulletEnabled val="1"/>
        </dgm:presLayoutVars>
      </dgm:prSet>
      <dgm:spPr/>
    </dgm:pt>
    <dgm:pt modelId="{4FEB354D-0317-4988-A746-FD46E05CB328}" type="pres">
      <dgm:prSet presAssocID="{C111AD4D-1EA1-4FC4-8BC4-E3B6AE56A24B}" presName="spaceBetweenRectangles" presStyleCnt="0"/>
      <dgm:spPr/>
    </dgm:pt>
    <dgm:pt modelId="{13CAED78-1BBA-4E9F-AE72-8D163D222E56}" type="pres">
      <dgm:prSet presAssocID="{62794A02-F4DD-420F-A087-180DEEC569B8}" presName="parentLin" presStyleCnt="0"/>
      <dgm:spPr/>
    </dgm:pt>
    <dgm:pt modelId="{C7D6A05F-0391-409E-AF12-01D59DA7DA56}" type="pres">
      <dgm:prSet presAssocID="{62794A02-F4DD-420F-A087-180DEEC569B8}" presName="parentLeftMargin" presStyleLbl="node1" presStyleIdx="0" presStyleCnt="2"/>
      <dgm:spPr/>
    </dgm:pt>
    <dgm:pt modelId="{539C8738-3F3B-4917-94A2-CFEB898C1F25}" type="pres">
      <dgm:prSet presAssocID="{62794A02-F4DD-420F-A087-180DEEC569B8}" presName="parentText" presStyleLbl="node1" presStyleIdx="1" presStyleCnt="2">
        <dgm:presLayoutVars>
          <dgm:chMax val="0"/>
          <dgm:bulletEnabled val="1"/>
        </dgm:presLayoutVars>
      </dgm:prSet>
      <dgm:spPr/>
    </dgm:pt>
    <dgm:pt modelId="{56E16BA1-61F3-4FBA-BBCB-05617B65167B}" type="pres">
      <dgm:prSet presAssocID="{62794A02-F4DD-420F-A087-180DEEC569B8}" presName="negativeSpace" presStyleCnt="0"/>
      <dgm:spPr/>
    </dgm:pt>
    <dgm:pt modelId="{1FCBE82C-DDA7-447D-94F6-C4E5D0DFDF7A}" type="pres">
      <dgm:prSet presAssocID="{62794A02-F4DD-420F-A087-180DEEC569B8}" presName="childText" presStyleLbl="conFgAcc1" presStyleIdx="1" presStyleCnt="2">
        <dgm:presLayoutVars>
          <dgm:bulletEnabled val="1"/>
        </dgm:presLayoutVars>
      </dgm:prSet>
      <dgm:spPr/>
    </dgm:pt>
  </dgm:ptLst>
  <dgm:cxnLst>
    <dgm:cxn modelId="{22C17905-5ADF-4CD2-9626-008696433A77}" srcId="{62794A02-F4DD-420F-A087-180DEEC569B8}" destId="{41A1DC71-321B-4303-8ECC-CE90CE4E17C6}" srcOrd="0" destOrd="0" parTransId="{63241172-E057-428D-9CC5-60A4CB9DDEDD}" sibTransId="{E52C75E5-AE1B-417F-9D2C-979ADA5C11AC}"/>
    <dgm:cxn modelId="{47BA8606-EA5F-499E-BEBC-AFC385DF0E34}" type="presOf" srcId="{50B6F45B-2114-4A93-A0EC-264E90EF214B}" destId="{AA1C1C66-CF1F-44CD-8D5C-0CC27F967CEA}" srcOrd="1" destOrd="0" presId="urn:microsoft.com/office/officeart/2005/8/layout/list1"/>
    <dgm:cxn modelId="{D74A440B-E154-4304-B7AF-B1233834C069}" srcId="{3A306924-5DE2-4BF6-A1D1-C3639BF62FE1}" destId="{50B6F45B-2114-4A93-A0EC-264E90EF214B}" srcOrd="0" destOrd="0" parTransId="{9F3EA70E-4FD4-486B-9101-29E9010C3BC9}" sibTransId="{C111AD4D-1EA1-4FC4-8BC4-E3B6AE56A24B}"/>
    <dgm:cxn modelId="{671F3613-5587-493A-8270-0EB4453395E2}" srcId="{3A306924-5DE2-4BF6-A1D1-C3639BF62FE1}" destId="{62794A02-F4DD-420F-A087-180DEEC569B8}" srcOrd="1" destOrd="0" parTransId="{A8C98239-B55B-40F9-AD46-DEAD39CE8C36}" sibTransId="{9A8746E7-66AD-4ED9-BE65-CA39DFFCECA7}"/>
    <dgm:cxn modelId="{4BD3AB15-535B-4D3D-B6DB-E52CAED89200}" srcId="{50B6F45B-2114-4A93-A0EC-264E90EF214B}" destId="{2BDEE992-0AFF-473A-9F81-C5295219F912}" srcOrd="1" destOrd="0" parTransId="{A94C1F81-CC25-47AE-AFA8-1B15B09C4651}" sibTransId="{59214844-3EED-4104-93CA-7316FE01BB11}"/>
    <dgm:cxn modelId="{DF679A1B-5415-468A-9C46-FF9E78F5EE02}" type="presOf" srcId="{3A306924-5DE2-4BF6-A1D1-C3639BF62FE1}" destId="{A21B84EC-2768-4DC8-B818-2D491091E235}" srcOrd="0" destOrd="0" presId="urn:microsoft.com/office/officeart/2005/8/layout/list1"/>
    <dgm:cxn modelId="{0867F027-7C81-4FD9-AC9B-1082D615B1E4}" type="presOf" srcId="{D8937073-9F62-4824-B377-44AECF38359B}" destId="{F6571F7A-D3D4-419D-B85B-9B662DF4317B}" srcOrd="0" destOrd="3" presId="urn:microsoft.com/office/officeart/2005/8/layout/list1"/>
    <dgm:cxn modelId="{20026765-EEB9-417E-87B1-B4690A2D30E5}" type="presOf" srcId="{50B6F45B-2114-4A93-A0EC-264E90EF214B}" destId="{83CB2454-528B-4521-BB0C-F2D7FD412657}" srcOrd="0" destOrd="0" presId="urn:microsoft.com/office/officeart/2005/8/layout/list1"/>
    <dgm:cxn modelId="{911CB64A-D50E-4C3B-9C1C-92524B0DE49B}" type="presOf" srcId="{749F3B00-C459-4D85-B813-0A21BF43D466}" destId="{F6571F7A-D3D4-419D-B85B-9B662DF4317B}" srcOrd="0" destOrd="0" presId="urn:microsoft.com/office/officeart/2005/8/layout/list1"/>
    <dgm:cxn modelId="{65243F79-BE3D-4D64-A8BF-1A9D02AA4A67}" type="presOf" srcId="{62794A02-F4DD-420F-A087-180DEEC569B8}" destId="{C7D6A05F-0391-409E-AF12-01D59DA7DA56}" srcOrd="0" destOrd="0" presId="urn:microsoft.com/office/officeart/2005/8/layout/list1"/>
    <dgm:cxn modelId="{80F7107D-C35A-49D0-AE4F-4998E11F83E4}" srcId="{50B6F45B-2114-4A93-A0EC-264E90EF214B}" destId="{749F3B00-C459-4D85-B813-0A21BF43D466}" srcOrd="0" destOrd="0" parTransId="{254A565F-1E04-40A4-A9D7-92B90EADCB03}" sibTransId="{B3D092FE-A99B-41EC-B6F4-0001C0409A48}"/>
    <dgm:cxn modelId="{13F1769C-ED36-485F-B775-8400E454CF33}" srcId="{2BDEE992-0AFF-473A-9F81-C5295219F912}" destId="{CFC0F312-A5B0-4875-9983-0C65CB8E5CD0}" srcOrd="0" destOrd="0" parTransId="{CF03CA9E-A29E-40E1-8F67-CFD5A13561D4}" sibTransId="{56BC33DE-0E30-4040-B3D8-0749430E8E95}"/>
    <dgm:cxn modelId="{22E82E9F-A661-4A70-9AE4-F8038281C732}" srcId="{2BDEE992-0AFF-473A-9F81-C5295219F912}" destId="{D8937073-9F62-4824-B377-44AECF38359B}" srcOrd="1" destOrd="0" parTransId="{947702C3-2E41-43B1-BA05-7DAFE042D177}" sibTransId="{FDC99E41-D8EE-462B-B5A1-10686137810E}"/>
    <dgm:cxn modelId="{937F23DC-31E2-40CD-9BD3-EAC0537FD806}" type="presOf" srcId="{41A1DC71-321B-4303-8ECC-CE90CE4E17C6}" destId="{1FCBE82C-DDA7-447D-94F6-C4E5D0DFDF7A}" srcOrd="0" destOrd="0" presId="urn:microsoft.com/office/officeart/2005/8/layout/list1"/>
    <dgm:cxn modelId="{775097E1-CCDC-46D8-A8C4-CC7411C666F7}" type="presOf" srcId="{2BDEE992-0AFF-473A-9F81-C5295219F912}" destId="{F6571F7A-D3D4-419D-B85B-9B662DF4317B}" srcOrd="0" destOrd="1" presId="urn:microsoft.com/office/officeart/2005/8/layout/list1"/>
    <dgm:cxn modelId="{580885E9-DBB4-4485-A3BB-2A7070F7BAAE}" type="presOf" srcId="{62794A02-F4DD-420F-A087-180DEEC569B8}" destId="{539C8738-3F3B-4917-94A2-CFEB898C1F25}" srcOrd="1" destOrd="0" presId="urn:microsoft.com/office/officeart/2005/8/layout/list1"/>
    <dgm:cxn modelId="{18E750F6-F6E3-47EC-B1B9-0847A7FD4FEA}" type="presOf" srcId="{CFC0F312-A5B0-4875-9983-0C65CB8E5CD0}" destId="{F6571F7A-D3D4-419D-B85B-9B662DF4317B}" srcOrd="0" destOrd="2" presId="urn:microsoft.com/office/officeart/2005/8/layout/list1"/>
    <dgm:cxn modelId="{6D10A4FF-7D7B-420D-B136-4C68173A8510}" type="presParOf" srcId="{A21B84EC-2768-4DC8-B818-2D491091E235}" destId="{70CAE52D-3A86-4FD3-87D0-FF40CEBB07F8}" srcOrd="0" destOrd="0" presId="urn:microsoft.com/office/officeart/2005/8/layout/list1"/>
    <dgm:cxn modelId="{494A03CA-E36C-4638-ABD6-05753D25EB2E}" type="presParOf" srcId="{70CAE52D-3A86-4FD3-87D0-FF40CEBB07F8}" destId="{83CB2454-528B-4521-BB0C-F2D7FD412657}" srcOrd="0" destOrd="0" presId="urn:microsoft.com/office/officeart/2005/8/layout/list1"/>
    <dgm:cxn modelId="{C24F077F-6708-4662-AC12-63D7DCBBFAAC}" type="presParOf" srcId="{70CAE52D-3A86-4FD3-87D0-FF40CEBB07F8}" destId="{AA1C1C66-CF1F-44CD-8D5C-0CC27F967CEA}" srcOrd="1" destOrd="0" presId="urn:microsoft.com/office/officeart/2005/8/layout/list1"/>
    <dgm:cxn modelId="{C4DCD159-3C13-4BE5-889E-D4E4AE2B6107}" type="presParOf" srcId="{A21B84EC-2768-4DC8-B818-2D491091E235}" destId="{89CAED88-65BF-49C5-B706-40D36A82EB4E}" srcOrd="1" destOrd="0" presId="urn:microsoft.com/office/officeart/2005/8/layout/list1"/>
    <dgm:cxn modelId="{8708B69B-16FA-4C01-AD98-2972F1BDCC86}" type="presParOf" srcId="{A21B84EC-2768-4DC8-B818-2D491091E235}" destId="{F6571F7A-D3D4-419D-B85B-9B662DF4317B}" srcOrd="2" destOrd="0" presId="urn:microsoft.com/office/officeart/2005/8/layout/list1"/>
    <dgm:cxn modelId="{32681ABA-CA35-4320-8D35-63BA99B9CD7F}" type="presParOf" srcId="{A21B84EC-2768-4DC8-B818-2D491091E235}" destId="{4FEB354D-0317-4988-A746-FD46E05CB328}" srcOrd="3" destOrd="0" presId="urn:microsoft.com/office/officeart/2005/8/layout/list1"/>
    <dgm:cxn modelId="{9BEC3445-3E86-400B-8435-BE1560C36AEA}" type="presParOf" srcId="{A21B84EC-2768-4DC8-B818-2D491091E235}" destId="{13CAED78-1BBA-4E9F-AE72-8D163D222E56}" srcOrd="4" destOrd="0" presId="urn:microsoft.com/office/officeart/2005/8/layout/list1"/>
    <dgm:cxn modelId="{EFF839F5-3CF7-4FEA-A0C1-A44B96023B59}" type="presParOf" srcId="{13CAED78-1BBA-4E9F-AE72-8D163D222E56}" destId="{C7D6A05F-0391-409E-AF12-01D59DA7DA56}" srcOrd="0" destOrd="0" presId="urn:microsoft.com/office/officeart/2005/8/layout/list1"/>
    <dgm:cxn modelId="{2A27C628-58CD-4883-B652-05E86E568998}" type="presParOf" srcId="{13CAED78-1BBA-4E9F-AE72-8D163D222E56}" destId="{539C8738-3F3B-4917-94A2-CFEB898C1F25}" srcOrd="1" destOrd="0" presId="urn:microsoft.com/office/officeart/2005/8/layout/list1"/>
    <dgm:cxn modelId="{87957FCF-AAB6-444C-9CB3-A01F17EE500F}" type="presParOf" srcId="{A21B84EC-2768-4DC8-B818-2D491091E235}" destId="{56E16BA1-61F3-4FBA-BBCB-05617B65167B}" srcOrd="5" destOrd="0" presId="urn:microsoft.com/office/officeart/2005/8/layout/list1"/>
    <dgm:cxn modelId="{044CC64A-F4C1-41E9-8868-83CF8DDA37CC}" type="presParOf" srcId="{A21B84EC-2768-4DC8-B818-2D491091E235}" destId="{1FCBE82C-DDA7-447D-94F6-C4E5D0DFDF7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C20727-5BCD-477A-9871-439F5F4FC02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845CEB7-3093-4B05-A92F-DDD0B128A112}">
      <dgm:prSet/>
      <dgm:spPr/>
      <dgm:t>
        <a:bodyPr/>
        <a:lstStyle/>
        <a:p>
          <a:r>
            <a:rPr lang="en-US"/>
            <a:t>DAF cannot make – or fulfill- a pledge</a:t>
          </a:r>
        </a:p>
      </dgm:t>
    </dgm:pt>
    <dgm:pt modelId="{93B79456-9787-4DCA-AAD5-31D2F66D4A9C}" type="parTrans" cxnId="{77F8FAB1-18D7-4CAE-A6E9-79F9CDBEBEE9}">
      <dgm:prSet/>
      <dgm:spPr/>
      <dgm:t>
        <a:bodyPr/>
        <a:lstStyle/>
        <a:p>
          <a:endParaRPr lang="en-US"/>
        </a:p>
      </dgm:t>
    </dgm:pt>
    <dgm:pt modelId="{DAE8BEE1-8DE5-4D9C-BA60-9280B386F35B}" type="sibTrans" cxnId="{77F8FAB1-18D7-4CAE-A6E9-79F9CDBEBEE9}">
      <dgm:prSet/>
      <dgm:spPr/>
      <dgm:t>
        <a:bodyPr/>
        <a:lstStyle/>
        <a:p>
          <a:endParaRPr lang="en-US"/>
        </a:p>
      </dgm:t>
    </dgm:pt>
    <dgm:pt modelId="{3C0F5B00-1253-45AE-AB99-A20251A08A43}">
      <dgm:prSet/>
      <dgm:spPr/>
      <dgm:t>
        <a:bodyPr/>
        <a:lstStyle/>
        <a:p>
          <a:r>
            <a:rPr lang="en-US"/>
            <a:t>Donors who “make a pledge” indicating they will pay via their DAF cannot be counted as a pledge per GAAP – considered an intent to give, but revenue should not be recorded until payment is received</a:t>
          </a:r>
        </a:p>
      </dgm:t>
    </dgm:pt>
    <dgm:pt modelId="{2EA5E527-3F3F-4944-8CC2-278A9E43C049}" type="parTrans" cxnId="{0701E683-911A-4506-8E34-7C2980466F9D}">
      <dgm:prSet/>
      <dgm:spPr/>
      <dgm:t>
        <a:bodyPr/>
        <a:lstStyle/>
        <a:p>
          <a:endParaRPr lang="en-US"/>
        </a:p>
      </dgm:t>
    </dgm:pt>
    <dgm:pt modelId="{EDFB18CC-A176-46FE-A98B-73997349337B}" type="sibTrans" cxnId="{0701E683-911A-4506-8E34-7C2980466F9D}">
      <dgm:prSet/>
      <dgm:spPr/>
      <dgm:t>
        <a:bodyPr/>
        <a:lstStyle/>
        <a:p>
          <a:endParaRPr lang="en-US"/>
        </a:p>
      </dgm:t>
    </dgm:pt>
    <dgm:pt modelId="{427705CF-7163-4B32-B206-17021A85C638}">
      <dgm:prSet/>
      <dgm:spPr/>
      <dgm:t>
        <a:bodyPr/>
        <a:lstStyle/>
        <a:p>
          <a:r>
            <a:rPr lang="en-US"/>
            <a:t>Best practice once DAF contribution received is to track soft credit (associated donor) and hard credit (DAF) in CRM for a gift from a DAF; the DAF sponsor is noted as the donor for 990 Schedule B</a:t>
          </a:r>
        </a:p>
      </dgm:t>
    </dgm:pt>
    <dgm:pt modelId="{9D700FC1-FCB2-4138-ACE8-2F4AE811FACF}" type="parTrans" cxnId="{23A3A6A2-0EE9-45EC-A781-2D00EFACB945}">
      <dgm:prSet/>
      <dgm:spPr/>
      <dgm:t>
        <a:bodyPr/>
        <a:lstStyle/>
        <a:p>
          <a:endParaRPr lang="en-US"/>
        </a:p>
      </dgm:t>
    </dgm:pt>
    <dgm:pt modelId="{05B1F52A-BF12-477E-9C47-A7423D59EC23}" type="sibTrans" cxnId="{23A3A6A2-0EE9-45EC-A781-2D00EFACB945}">
      <dgm:prSet/>
      <dgm:spPr/>
      <dgm:t>
        <a:bodyPr/>
        <a:lstStyle/>
        <a:p>
          <a:endParaRPr lang="en-US"/>
        </a:p>
      </dgm:t>
    </dgm:pt>
    <dgm:pt modelId="{F037CB73-3A86-4979-B0F9-77015D5CB1B2}" type="pres">
      <dgm:prSet presAssocID="{5BC20727-5BCD-477A-9871-439F5F4FC027}" presName="root" presStyleCnt="0">
        <dgm:presLayoutVars>
          <dgm:dir/>
          <dgm:resizeHandles val="exact"/>
        </dgm:presLayoutVars>
      </dgm:prSet>
      <dgm:spPr/>
    </dgm:pt>
    <dgm:pt modelId="{5FC911FA-EE28-432E-95FB-5AF68E98D548}" type="pres">
      <dgm:prSet presAssocID="{A845CEB7-3093-4B05-A92F-DDD0B128A112}" presName="compNode" presStyleCnt="0"/>
      <dgm:spPr/>
    </dgm:pt>
    <dgm:pt modelId="{99E1FCF0-7AAD-48C9-80B6-BD517A1A3A8B}" type="pres">
      <dgm:prSet presAssocID="{A845CEB7-3093-4B05-A92F-DDD0B128A112}" presName="bgRect" presStyleLbl="bgShp" presStyleIdx="0" presStyleCnt="3"/>
      <dgm:spPr/>
    </dgm:pt>
    <dgm:pt modelId="{6FF0E725-BE52-40EA-A867-A15F61BE0D77}" type="pres">
      <dgm:prSet presAssocID="{A845CEB7-3093-4B05-A92F-DDD0B128A1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ers"/>
        </a:ext>
      </dgm:extLst>
    </dgm:pt>
    <dgm:pt modelId="{E7D2261E-E0B5-42B1-B425-B65BEE0ACBF4}" type="pres">
      <dgm:prSet presAssocID="{A845CEB7-3093-4B05-A92F-DDD0B128A112}" presName="spaceRect" presStyleCnt="0"/>
      <dgm:spPr/>
    </dgm:pt>
    <dgm:pt modelId="{AE7A2F39-1C16-4F9C-A5C1-541B83A736D0}" type="pres">
      <dgm:prSet presAssocID="{A845CEB7-3093-4B05-A92F-DDD0B128A112}" presName="parTx" presStyleLbl="revTx" presStyleIdx="0" presStyleCnt="3">
        <dgm:presLayoutVars>
          <dgm:chMax val="0"/>
          <dgm:chPref val="0"/>
        </dgm:presLayoutVars>
      </dgm:prSet>
      <dgm:spPr/>
    </dgm:pt>
    <dgm:pt modelId="{68BCE017-710D-4ABC-B00E-19E90BE78B03}" type="pres">
      <dgm:prSet presAssocID="{DAE8BEE1-8DE5-4D9C-BA60-9280B386F35B}" presName="sibTrans" presStyleCnt="0"/>
      <dgm:spPr/>
    </dgm:pt>
    <dgm:pt modelId="{D957AD25-FE82-4EB3-AC9B-A6BE9BE1A870}" type="pres">
      <dgm:prSet presAssocID="{3C0F5B00-1253-45AE-AB99-A20251A08A43}" presName="compNode" presStyleCnt="0"/>
      <dgm:spPr/>
    </dgm:pt>
    <dgm:pt modelId="{7EC6E12B-4F90-403D-BFF4-A95D407648D0}" type="pres">
      <dgm:prSet presAssocID="{3C0F5B00-1253-45AE-AB99-A20251A08A43}" presName="bgRect" presStyleLbl="bgShp" presStyleIdx="1" presStyleCnt="3"/>
      <dgm:spPr/>
    </dgm:pt>
    <dgm:pt modelId="{9520DAE2-94FC-43E7-8E8D-4A7A20B2E5CE}" type="pres">
      <dgm:prSet presAssocID="{3C0F5B00-1253-45AE-AB99-A20251A08A4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F58D68E5-1984-437C-A102-6D83D1489752}" type="pres">
      <dgm:prSet presAssocID="{3C0F5B00-1253-45AE-AB99-A20251A08A43}" presName="spaceRect" presStyleCnt="0"/>
      <dgm:spPr/>
    </dgm:pt>
    <dgm:pt modelId="{192C0D71-9503-4738-8844-45C8EA850E5F}" type="pres">
      <dgm:prSet presAssocID="{3C0F5B00-1253-45AE-AB99-A20251A08A43}" presName="parTx" presStyleLbl="revTx" presStyleIdx="1" presStyleCnt="3">
        <dgm:presLayoutVars>
          <dgm:chMax val="0"/>
          <dgm:chPref val="0"/>
        </dgm:presLayoutVars>
      </dgm:prSet>
      <dgm:spPr/>
    </dgm:pt>
    <dgm:pt modelId="{3C574CD0-3CF7-4572-A5D7-748B19038C07}" type="pres">
      <dgm:prSet presAssocID="{EDFB18CC-A176-46FE-A98B-73997349337B}" presName="sibTrans" presStyleCnt="0"/>
      <dgm:spPr/>
    </dgm:pt>
    <dgm:pt modelId="{F818CEF1-25C0-4F93-865B-95D7FFF4960E}" type="pres">
      <dgm:prSet presAssocID="{427705CF-7163-4B32-B206-17021A85C638}" presName="compNode" presStyleCnt="0"/>
      <dgm:spPr/>
    </dgm:pt>
    <dgm:pt modelId="{FB176E0E-DFEE-42C0-9BF6-7B6F1688E6EF}" type="pres">
      <dgm:prSet presAssocID="{427705CF-7163-4B32-B206-17021A85C638}" presName="bgRect" presStyleLbl="bgShp" presStyleIdx="2" presStyleCnt="3"/>
      <dgm:spPr/>
    </dgm:pt>
    <dgm:pt modelId="{A66B6301-4C01-4582-ADAC-B8BD4208778F}" type="pres">
      <dgm:prSet presAssocID="{427705CF-7163-4B32-B206-17021A85C63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Envelope"/>
        </a:ext>
      </dgm:extLst>
    </dgm:pt>
    <dgm:pt modelId="{9632FDD3-E8EA-45CC-80EE-2CE271792D66}" type="pres">
      <dgm:prSet presAssocID="{427705CF-7163-4B32-B206-17021A85C638}" presName="spaceRect" presStyleCnt="0"/>
      <dgm:spPr/>
    </dgm:pt>
    <dgm:pt modelId="{7621D732-21B7-4B46-AB43-0ED3120CF2B2}" type="pres">
      <dgm:prSet presAssocID="{427705CF-7163-4B32-B206-17021A85C638}" presName="parTx" presStyleLbl="revTx" presStyleIdx="2" presStyleCnt="3">
        <dgm:presLayoutVars>
          <dgm:chMax val="0"/>
          <dgm:chPref val="0"/>
        </dgm:presLayoutVars>
      </dgm:prSet>
      <dgm:spPr/>
    </dgm:pt>
  </dgm:ptLst>
  <dgm:cxnLst>
    <dgm:cxn modelId="{F0133E1F-710F-433B-BD33-6B75BA4CBCDE}" type="presOf" srcId="{5BC20727-5BCD-477A-9871-439F5F4FC027}" destId="{F037CB73-3A86-4979-B0F9-77015D5CB1B2}" srcOrd="0" destOrd="0" presId="urn:microsoft.com/office/officeart/2018/2/layout/IconVerticalSolidList"/>
    <dgm:cxn modelId="{7B9AFC69-49F2-4E1B-8976-E96B31E582B1}" type="presOf" srcId="{427705CF-7163-4B32-B206-17021A85C638}" destId="{7621D732-21B7-4B46-AB43-0ED3120CF2B2}" srcOrd="0" destOrd="0" presId="urn:microsoft.com/office/officeart/2018/2/layout/IconVerticalSolidList"/>
    <dgm:cxn modelId="{903E9654-AAC5-46B2-BF89-E8A3D1EDFE95}" type="presOf" srcId="{3C0F5B00-1253-45AE-AB99-A20251A08A43}" destId="{192C0D71-9503-4738-8844-45C8EA850E5F}" srcOrd="0" destOrd="0" presId="urn:microsoft.com/office/officeart/2018/2/layout/IconVerticalSolidList"/>
    <dgm:cxn modelId="{6448017E-F5F6-4407-9536-3D6DCB18173E}" type="presOf" srcId="{A845CEB7-3093-4B05-A92F-DDD0B128A112}" destId="{AE7A2F39-1C16-4F9C-A5C1-541B83A736D0}" srcOrd="0" destOrd="0" presId="urn:microsoft.com/office/officeart/2018/2/layout/IconVerticalSolidList"/>
    <dgm:cxn modelId="{0701E683-911A-4506-8E34-7C2980466F9D}" srcId="{5BC20727-5BCD-477A-9871-439F5F4FC027}" destId="{3C0F5B00-1253-45AE-AB99-A20251A08A43}" srcOrd="1" destOrd="0" parTransId="{2EA5E527-3F3F-4944-8CC2-278A9E43C049}" sibTransId="{EDFB18CC-A176-46FE-A98B-73997349337B}"/>
    <dgm:cxn modelId="{23A3A6A2-0EE9-45EC-A781-2D00EFACB945}" srcId="{5BC20727-5BCD-477A-9871-439F5F4FC027}" destId="{427705CF-7163-4B32-B206-17021A85C638}" srcOrd="2" destOrd="0" parTransId="{9D700FC1-FCB2-4138-ACE8-2F4AE811FACF}" sibTransId="{05B1F52A-BF12-477E-9C47-A7423D59EC23}"/>
    <dgm:cxn modelId="{77F8FAB1-18D7-4CAE-A6E9-79F9CDBEBEE9}" srcId="{5BC20727-5BCD-477A-9871-439F5F4FC027}" destId="{A845CEB7-3093-4B05-A92F-DDD0B128A112}" srcOrd="0" destOrd="0" parTransId="{93B79456-9787-4DCA-AAD5-31D2F66D4A9C}" sibTransId="{DAE8BEE1-8DE5-4D9C-BA60-9280B386F35B}"/>
    <dgm:cxn modelId="{3C3365B3-A361-4DB8-A981-39220BDD27F9}" type="presParOf" srcId="{F037CB73-3A86-4979-B0F9-77015D5CB1B2}" destId="{5FC911FA-EE28-432E-95FB-5AF68E98D548}" srcOrd="0" destOrd="0" presId="urn:microsoft.com/office/officeart/2018/2/layout/IconVerticalSolidList"/>
    <dgm:cxn modelId="{C278F4C7-1F69-43FD-9474-5F78B452C8E9}" type="presParOf" srcId="{5FC911FA-EE28-432E-95FB-5AF68E98D548}" destId="{99E1FCF0-7AAD-48C9-80B6-BD517A1A3A8B}" srcOrd="0" destOrd="0" presId="urn:microsoft.com/office/officeart/2018/2/layout/IconVerticalSolidList"/>
    <dgm:cxn modelId="{60A81824-498F-4B1F-8C18-C08036598AAC}" type="presParOf" srcId="{5FC911FA-EE28-432E-95FB-5AF68E98D548}" destId="{6FF0E725-BE52-40EA-A867-A15F61BE0D77}" srcOrd="1" destOrd="0" presId="urn:microsoft.com/office/officeart/2018/2/layout/IconVerticalSolidList"/>
    <dgm:cxn modelId="{3E165AFE-1941-467A-9389-EE0F145D5B73}" type="presParOf" srcId="{5FC911FA-EE28-432E-95FB-5AF68E98D548}" destId="{E7D2261E-E0B5-42B1-B425-B65BEE0ACBF4}" srcOrd="2" destOrd="0" presId="urn:microsoft.com/office/officeart/2018/2/layout/IconVerticalSolidList"/>
    <dgm:cxn modelId="{237C7210-2A6A-42A6-8DE0-6F3C9E695C5D}" type="presParOf" srcId="{5FC911FA-EE28-432E-95FB-5AF68E98D548}" destId="{AE7A2F39-1C16-4F9C-A5C1-541B83A736D0}" srcOrd="3" destOrd="0" presId="urn:microsoft.com/office/officeart/2018/2/layout/IconVerticalSolidList"/>
    <dgm:cxn modelId="{C1E9FCB1-3D23-4C3F-A678-824C966E15EC}" type="presParOf" srcId="{F037CB73-3A86-4979-B0F9-77015D5CB1B2}" destId="{68BCE017-710D-4ABC-B00E-19E90BE78B03}" srcOrd="1" destOrd="0" presId="urn:microsoft.com/office/officeart/2018/2/layout/IconVerticalSolidList"/>
    <dgm:cxn modelId="{B46340A5-0F1E-4634-AA79-671B6F830C6B}" type="presParOf" srcId="{F037CB73-3A86-4979-B0F9-77015D5CB1B2}" destId="{D957AD25-FE82-4EB3-AC9B-A6BE9BE1A870}" srcOrd="2" destOrd="0" presId="urn:microsoft.com/office/officeart/2018/2/layout/IconVerticalSolidList"/>
    <dgm:cxn modelId="{01720165-7891-4DDB-AC38-1833796947C2}" type="presParOf" srcId="{D957AD25-FE82-4EB3-AC9B-A6BE9BE1A870}" destId="{7EC6E12B-4F90-403D-BFF4-A95D407648D0}" srcOrd="0" destOrd="0" presId="urn:microsoft.com/office/officeart/2018/2/layout/IconVerticalSolidList"/>
    <dgm:cxn modelId="{31A606D9-54C2-499A-93D3-F9E0A4F6A3AA}" type="presParOf" srcId="{D957AD25-FE82-4EB3-AC9B-A6BE9BE1A870}" destId="{9520DAE2-94FC-43E7-8E8D-4A7A20B2E5CE}" srcOrd="1" destOrd="0" presId="urn:microsoft.com/office/officeart/2018/2/layout/IconVerticalSolidList"/>
    <dgm:cxn modelId="{40361F31-3A15-4A7A-9E4E-61ED0E7458B9}" type="presParOf" srcId="{D957AD25-FE82-4EB3-AC9B-A6BE9BE1A870}" destId="{F58D68E5-1984-437C-A102-6D83D1489752}" srcOrd="2" destOrd="0" presId="urn:microsoft.com/office/officeart/2018/2/layout/IconVerticalSolidList"/>
    <dgm:cxn modelId="{FB07DF3B-7B7A-4DD3-A41D-A72882354443}" type="presParOf" srcId="{D957AD25-FE82-4EB3-AC9B-A6BE9BE1A870}" destId="{192C0D71-9503-4738-8844-45C8EA850E5F}" srcOrd="3" destOrd="0" presId="urn:microsoft.com/office/officeart/2018/2/layout/IconVerticalSolidList"/>
    <dgm:cxn modelId="{65D40BA0-2E92-4C07-917E-CD86E1CFDACC}" type="presParOf" srcId="{F037CB73-3A86-4979-B0F9-77015D5CB1B2}" destId="{3C574CD0-3CF7-4572-A5D7-748B19038C07}" srcOrd="3" destOrd="0" presId="urn:microsoft.com/office/officeart/2018/2/layout/IconVerticalSolidList"/>
    <dgm:cxn modelId="{A0F879D7-4D59-440B-8108-66DD6D13AD95}" type="presParOf" srcId="{F037CB73-3A86-4979-B0F9-77015D5CB1B2}" destId="{F818CEF1-25C0-4F93-865B-95D7FFF4960E}" srcOrd="4" destOrd="0" presId="urn:microsoft.com/office/officeart/2018/2/layout/IconVerticalSolidList"/>
    <dgm:cxn modelId="{6A3A117A-1C14-43B5-8856-ED6032E945B3}" type="presParOf" srcId="{F818CEF1-25C0-4F93-865B-95D7FFF4960E}" destId="{FB176E0E-DFEE-42C0-9BF6-7B6F1688E6EF}" srcOrd="0" destOrd="0" presId="urn:microsoft.com/office/officeart/2018/2/layout/IconVerticalSolidList"/>
    <dgm:cxn modelId="{7F41D524-6B1E-4F10-9AD3-7DF972EC3BA3}" type="presParOf" srcId="{F818CEF1-25C0-4F93-865B-95D7FFF4960E}" destId="{A66B6301-4C01-4582-ADAC-B8BD4208778F}" srcOrd="1" destOrd="0" presId="urn:microsoft.com/office/officeart/2018/2/layout/IconVerticalSolidList"/>
    <dgm:cxn modelId="{F630FFBA-F30B-4436-9FFB-5E65ABEFDA2B}" type="presParOf" srcId="{F818CEF1-25C0-4F93-865B-95D7FFF4960E}" destId="{9632FDD3-E8EA-45CC-80EE-2CE271792D66}" srcOrd="2" destOrd="0" presId="urn:microsoft.com/office/officeart/2018/2/layout/IconVerticalSolidList"/>
    <dgm:cxn modelId="{E7040DDF-1392-49DE-A9B5-13155B394F17}" type="presParOf" srcId="{F818CEF1-25C0-4F93-865B-95D7FFF4960E}" destId="{7621D732-21B7-4B46-AB43-0ED3120CF2B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BF5885-803D-424B-8C3F-17498B758DC8}"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170C6BE7-4761-422D-9008-3C3748C90BCE}">
      <dgm:prSet/>
      <dgm:spPr>
        <a:solidFill>
          <a:srgbClr val="2E334E"/>
        </a:solidFill>
        <a:ln>
          <a:noFill/>
        </a:ln>
        <a:effectLst/>
      </dgm:spPr>
      <dgm:t>
        <a:bodyPr/>
        <a:lstStyle/>
        <a:p>
          <a:r>
            <a:rPr lang="en-US" dirty="0">
              <a:solidFill>
                <a:schemeClr val="bg1">
                  <a:lumMod val="100000"/>
                </a:schemeClr>
              </a:solidFill>
            </a:rPr>
            <a:t>Beginning with the 2025 tax year and continuing through 2028, the </a:t>
          </a:r>
          <a:r>
            <a:rPr lang="en-US" i="1" dirty="0">
              <a:solidFill>
                <a:schemeClr val="bg1">
                  <a:lumMod val="100000"/>
                </a:schemeClr>
              </a:solidFill>
            </a:rPr>
            <a:t>One Big Beautiful Bill Act (OBBBA)</a:t>
          </a:r>
          <a:r>
            <a:rPr lang="en-US" dirty="0">
              <a:solidFill>
                <a:schemeClr val="bg1">
                  <a:lumMod val="100000"/>
                </a:schemeClr>
              </a:solidFill>
            </a:rPr>
            <a:t> introduces a new federal income tax deduction specifically for qualifying overtime pay. This provision allows eligible employees to deduct up to </a:t>
          </a:r>
          <a:r>
            <a:rPr lang="en-US" b="1" dirty="0">
              <a:solidFill>
                <a:schemeClr val="bg1">
                  <a:lumMod val="100000"/>
                </a:schemeClr>
              </a:solidFill>
            </a:rPr>
            <a:t>$12,500</a:t>
          </a:r>
          <a:r>
            <a:rPr lang="en-US" dirty="0">
              <a:solidFill>
                <a:schemeClr val="bg1">
                  <a:lumMod val="100000"/>
                </a:schemeClr>
              </a:solidFill>
            </a:rPr>
            <a:t> from their federal taxable income, or </a:t>
          </a:r>
          <a:r>
            <a:rPr lang="en-US" b="1" dirty="0">
              <a:solidFill>
                <a:schemeClr val="bg1">
                  <a:lumMod val="100000"/>
                </a:schemeClr>
              </a:solidFill>
            </a:rPr>
            <a:t>$25,000</a:t>
          </a:r>
          <a:r>
            <a:rPr lang="en-US" dirty="0">
              <a:solidFill>
                <a:schemeClr val="bg1">
                  <a:lumMod val="100000"/>
                </a:schemeClr>
              </a:solidFill>
            </a:rPr>
            <a:t> for those filing jointly, based on the </a:t>
          </a:r>
          <a:r>
            <a:rPr lang="en-US" i="1" dirty="0">
              <a:solidFill>
                <a:schemeClr val="bg1">
                  <a:lumMod val="100000"/>
                </a:schemeClr>
              </a:solidFill>
            </a:rPr>
            <a:t>premium portion</a:t>
          </a:r>
          <a:r>
            <a:rPr lang="en-US" dirty="0">
              <a:solidFill>
                <a:schemeClr val="bg1">
                  <a:lumMod val="100000"/>
                </a:schemeClr>
              </a:solidFill>
            </a:rPr>
            <a:t> of their overtime earnings.</a:t>
          </a:r>
        </a:p>
      </dgm:t>
    </dgm:pt>
    <dgm:pt modelId="{395CADAE-4423-4628-851B-21BCD39CEE10}" type="parTrans" cxnId="{6E682B56-C7BD-4F5D-8F4C-F6DAFF8E055E}">
      <dgm:prSet/>
      <dgm:spPr/>
      <dgm:t>
        <a:bodyPr/>
        <a:lstStyle/>
        <a:p>
          <a:endParaRPr lang="en-US"/>
        </a:p>
      </dgm:t>
    </dgm:pt>
    <dgm:pt modelId="{3C5C2CB0-F28C-4F03-B33A-7E9077CBE970}" type="sibTrans" cxnId="{6E682B56-C7BD-4F5D-8F4C-F6DAFF8E055E}">
      <dgm:prSet/>
      <dgm:spPr/>
      <dgm:t>
        <a:bodyPr/>
        <a:lstStyle/>
        <a:p>
          <a:endParaRPr lang="en-US"/>
        </a:p>
      </dgm:t>
    </dgm:pt>
    <dgm:pt modelId="{AB4C4734-09D5-4214-B63A-A730BD4A4804}">
      <dgm:prSet/>
      <dgm:spPr>
        <a:solidFill>
          <a:srgbClr val="7DD2D3"/>
        </a:solidFill>
        <a:ln>
          <a:noFill/>
        </a:ln>
      </dgm:spPr>
      <dgm:t>
        <a:bodyPr/>
        <a:lstStyle/>
        <a:p>
          <a:r>
            <a:rPr lang="en-US" b="1" dirty="0">
              <a:solidFill>
                <a:schemeClr val="tx2"/>
              </a:solidFill>
            </a:rPr>
            <a:t>What counts as “premium” overtime pay?</a:t>
          </a:r>
          <a:endParaRPr lang="en-US" dirty="0">
            <a:solidFill>
              <a:schemeClr val="tx2"/>
            </a:solidFill>
          </a:endParaRPr>
        </a:p>
      </dgm:t>
    </dgm:pt>
    <dgm:pt modelId="{168F9A4C-0E49-4AB4-8A66-45FAE455932F}" type="parTrans" cxnId="{D42E486E-CEB3-4DA8-8D87-76A4EE93BC8B}">
      <dgm:prSet/>
      <dgm:spPr/>
      <dgm:t>
        <a:bodyPr/>
        <a:lstStyle/>
        <a:p>
          <a:endParaRPr lang="en-US"/>
        </a:p>
      </dgm:t>
    </dgm:pt>
    <dgm:pt modelId="{14429B84-55CD-4DAB-9943-1971941F47A2}" type="sibTrans" cxnId="{D42E486E-CEB3-4DA8-8D87-76A4EE93BC8B}">
      <dgm:prSet/>
      <dgm:spPr/>
      <dgm:t>
        <a:bodyPr/>
        <a:lstStyle/>
        <a:p>
          <a:endParaRPr lang="en-US"/>
        </a:p>
      </dgm:t>
    </dgm:pt>
    <dgm:pt modelId="{1FD52AB2-D019-4C98-BA77-FD0CF1521B52}">
      <dgm:prSet custT="1"/>
      <dgm:spPr>
        <a:solidFill>
          <a:schemeClr val="accent2">
            <a:lumMod val="20000"/>
            <a:lumOff val="80000"/>
            <a:alpha val="90000"/>
          </a:schemeClr>
        </a:solidFill>
        <a:ln>
          <a:noFill/>
        </a:ln>
      </dgm:spPr>
      <dgm:t>
        <a:bodyPr/>
        <a:lstStyle/>
        <a:p>
          <a:r>
            <a:rPr lang="en-US" sz="1050" dirty="0">
              <a:solidFill>
                <a:schemeClr val="tx1">
                  <a:lumMod val="100000"/>
                </a:schemeClr>
              </a:solidFill>
            </a:rPr>
            <a:t>Under the Fair Labor Standards Act (FLSA), overtime pay is typically calculated as “time-and-a-half.” The </a:t>
          </a:r>
          <a:r>
            <a:rPr lang="en-US" sz="1050" i="1" dirty="0">
              <a:solidFill>
                <a:schemeClr val="tx1">
                  <a:lumMod val="100000"/>
                </a:schemeClr>
              </a:solidFill>
            </a:rPr>
            <a:t>premium portion</a:t>
          </a:r>
          <a:r>
            <a:rPr lang="en-US" sz="1050" dirty="0">
              <a:solidFill>
                <a:schemeClr val="tx1">
                  <a:lumMod val="100000"/>
                </a:schemeClr>
              </a:solidFill>
            </a:rPr>
            <a:t> refers to the extra “half” paid above the employee’s regular hourly rate. Only overtime mandated by the FLSA qualifies for this deduction and overtime earned under state specific laws does </a:t>
          </a:r>
          <a:r>
            <a:rPr lang="en-US" sz="1050" b="1" dirty="0">
              <a:solidFill>
                <a:schemeClr val="tx1">
                  <a:lumMod val="100000"/>
                </a:schemeClr>
              </a:solidFill>
            </a:rPr>
            <a:t>not</a:t>
          </a:r>
          <a:r>
            <a:rPr lang="en-US" sz="1050" dirty="0">
              <a:solidFill>
                <a:schemeClr val="tx1">
                  <a:lumMod val="100000"/>
                </a:schemeClr>
              </a:solidFill>
            </a:rPr>
            <a:t>.</a:t>
          </a:r>
        </a:p>
      </dgm:t>
    </dgm:pt>
    <dgm:pt modelId="{159F7820-F12F-492A-A822-3FB082249FBE}" type="parTrans" cxnId="{FFF97109-4188-4BD1-BB5A-5DF1537EDDC2}">
      <dgm:prSet/>
      <dgm:spPr/>
      <dgm:t>
        <a:bodyPr/>
        <a:lstStyle/>
        <a:p>
          <a:endParaRPr lang="en-US"/>
        </a:p>
      </dgm:t>
    </dgm:pt>
    <dgm:pt modelId="{3B74490F-5607-4464-9E11-98DAF631F5E7}" type="sibTrans" cxnId="{FFF97109-4188-4BD1-BB5A-5DF1537EDDC2}">
      <dgm:prSet/>
      <dgm:spPr/>
      <dgm:t>
        <a:bodyPr/>
        <a:lstStyle/>
        <a:p>
          <a:endParaRPr lang="en-US"/>
        </a:p>
      </dgm:t>
    </dgm:pt>
    <dgm:pt modelId="{06C4483E-5389-4ECC-8D59-6B711E570133}">
      <dgm:prSet custT="1"/>
      <dgm:spPr>
        <a:solidFill>
          <a:schemeClr val="accent2">
            <a:lumMod val="20000"/>
            <a:lumOff val="80000"/>
            <a:alpha val="90000"/>
          </a:schemeClr>
        </a:solidFill>
        <a:ln>
          <a:noFill/>
        </a:ln>
      </dgm:spPr>
      <dgm:t>
        <a:bodyPr/>
        <a:lstStyle/>
        <a:p>
          <a:r>
            <a:rPr lang="en-US" sz="1100" b="1" dirty="0">
              <a:solidFill>
                <a:schemeClr val="tx1">
                  <a:lumMod val="100000"/>
                </a:schemeClr>
              </a:solidFill>
            </a:rPr>
            <a:t>For example</a:t>
          </a:r>
          <a:r>
            <a:rPr lang="en-US" sz="1100" dirty="0">
              <a:solidFill>
                <a:schemeClr val="tx1">
                  <a:lumMod val="100000"/>
                </a:schemeClr>
              </a:solidFill>
            </a:rPr>
            <a:t>, if an employee’s regular rate is $15 per hour, the employee’s overtime rate (time and one-half) is $22.50 per hour.</a:t>
          </a:r>
        </a:p>
        <a:p>
          <a:r>
            <a:rPr lang="en-US" sz="1100" dirty="0">
              <a:solidFill>
                <a:schemeClr val="tx1">
                  <a:lumMod val="100000"/>
                </a:schemeClr>
              </a:solidFill>
            </a:rPr>
            <a:t> </a:t>
          </a:r>
          <a:r>
            <a:rPr lang="en-US" sz="1100" b="1" u="none" dirty="0">
              <a:solidFill>
                <a:schemeClr val="tx1">
                  <a:lumMod val="100000"/>
                </a:schemeClr>
              </a:solidFill>
            </a:rPr>
            <a:t>Only the $7.50 overtime premium for that hour may be deducted.</a:t>
          </a:r>
        </a:p>
      </dgm:t>
    </dgm:pt>
    <dgm:pt modelId="{7B87BF4E-F971-4664-9B44-9483CEC4F901}" type="parTrans" cxnId="{402FC71C-D078-48DE-8F8B-8E5D78C66FF6}">
      <dgm:prSet/>
      <dgm:spPr/>
      <dgm:t>
        <a:bodyPr/>
        <a:lstStyle/>
        <a:p>
          <a:endParaRPr lang="en-US"/>
        </a:p>
      </dgm:t>
    </dgm:pt>
    <dgm:pt modelId="{715BB739-901C-487F-ABF8-84498F2E7FFF}" type="sibTrans" cxnId="{402FC71C-D078-48DE-8F8B-8E5D78C66FF6}">
      <dgm:prSet/>
      <dgm:spPr/>
      <dgm:t>
        <a:bodyPr/>
        <a:lstStyle/>
        <a:p>
          <a:endParaRPr lang="en-US"/>
        </a:p>
      </dgm:t>
    </dgm:pt>
    <dgm:pt modelId="{2E54CC29-3E4C-41E2-B32A-E691F05A6FBF}" type="pres">
      <dgm:prSet presAssocID="{7CBF5885-803D-424B-8C3F-17498B758DC8}" presName="Name0" presStyleCnt="0">
        <dgm:presLayoutVars>
          <dgm:dir/>
          <dgm:animLvl val="lvl"/>
          <dgm:resizeHandles val="exact"/>
        </dgm:presLayoutVars>
      </dgm:prSet>
      <dgm:spPr/>
    </dgm:pt>
    <dgm:pt modelId="{E5E40C04-2FEB-4DF9-BDC0-24770B89A225}" type="pres">
      <dgm:prSet presAssocID="{AB4C4734-09D5-4214-B63A-A730BD4A4804}" presName="boxAndChildren" presStyleCnt="0"/>
      <dgm:spPr/>
    </dgm:pt>
    <dgm:pt modelId="{3993FB86-AF1A-4FC4-94BA-2E2365E9B804}" type="pres">
      <dgm:prSet presAssocID="{AB4C4734-09D5-4214-B63A-A730BD4A4804}" presName="parentTextBox" presStyleLbl="node1" presStyleIdx="0" presStyleCnt="2"/>
      <dgm:spPr/>
    </dgm:pt>
    <dgm:pt modelId="{3D885A53-334E-4A51-A9EB-525960B7A26A}" type="pres">
      <dgm:prSet presAssocID="{AB4C4734-09D5-4214-B63A-A730BD4A4804}" presName="entireBox" presStyleLbl="node1" presStyleIdx="0" presStyleCnt="2"/>
      <dgm:spPr/>
    </dgm:pt>
    <dgm:pt modelId="{EAAAEE3F-89E6-44CD-A2DB-BFC33061D239}" type="pres">
      <dgm:prSet presAssocID="{AB4C4734-09D5-4214-B63A-A730BD4A4804}" presName="descendantBox" presStyleCnt="0"/>
      <dgm:spPr/>
    </dgm:pt>
    <dgm:pt modelId="{9FDB00AC-6035-4372-ACB8-BD9084D2EF95}" type="pres">
      <dgm:prSet presAssocID="{1FD52AB2-D019-4C98-BA77-FD0CF1521B52}" presName="childTextBox" presStyleLbl="fgAccFollowNode1" presStyleIdx="0" presStyleCnt="2" custScaleY="134455">
        <dgm:presLayoutVars>
          <dgm:bulletEnabled val="1"/>
        </dgm:presLayoutVars>
      </dgm:prSet>
      <dgm:spPr/>
    </dgm:pt>
    <dgm:pt modelId="{8133B52B-6925-4433-AF87-746848D77117}" type="pres">
      <dgm:prSet presAssocID="{06C4483E-5389-4ECC-8D59-6B711E570133}" presName="childTextBox" presStyleLbl="fgAccFollowNode1" presStyleIdx="1" presStyleCnt="2" custScaleY="134149">
        <dgm:presLayoutVars>
          <dgm:bulletEnabled val="1"/>
        </dgm:presLayoutVars>
      </dgm:prSet>
      <dgm:spPr/>
    </dgm:pt>
    <dgm:pt modelId="{E1937125-8CAC-4D82-B93C-A7563D77610F}" type="pres">
      <dgm:prSet presAssocID="{3C5C2CB0-F28C-4F03-B33A-7E9077CBE970}" presName="sp" presStyleCnt="0"/>
      <dgm:spPr/>
    </dgm:pt>
    <dgm:pt modelId="{04D8304C-3722-441F-B104-819282C7402F}" type="pres">
      <dgm:prSet presAssocID="{170C6BE7-4761-422D-9008-3C3748C90BCE}" presName="arrowAndChildren" presStyleCnt="0"/>
      <dgm:spPr/>
    </dgm:pt>
    <dgm:pt modelId="{6092A038-3449-428A-BA78-B4484A3E9D1A}" type="pres">
      <dgm:prSet presAssocID="{170C6BE7-4761-422D-9008-3C3748C90BCE}" presName="parentTextArrow" presStyleLbl="node1" presStyleIdx="1" presStyleCnt="2"/>
      <dgm:spPr/>
    </dgm:pt>
  </dgm:ptLst>
  <dgm:cxnLst>
    <dgm:cxn modelId="{91455206-AE67-4DB4-9DA8-2140A3AB6332}" type="presOf" srcId="{7CBF5885-803D-424B-8C3F-17498B758DC8}" destId="{2E54CC29-3E4C-41E2-B32A-E691F05A6FBF}" srcOrd="0" destOrd="0" presId="urn:microsoft.com/office/officeart/2005/8/layout/process4"/>
    <dgm:cxn modelId="{FFF97109-4188-4BD1-BB5A-5DF1537EDDC2}" srcId="{AB4C4734-09D5-4214-B63A-A730BD4A4804}" destId="{1FD52AB2-D019-4C98-BA77-FD0CF1521B52}" srcOrd="0" destOrd="0" parTransId="{159F7820-F12F-492A-A822-3FB082249FBE}" sibTransId="{3B74490F-5607-4464-9E11-98DAF631F5E7}"/>
    <dgm:cxn modelId="{A8E7800A-ECA8-4219-9CAE-1C0CD92AECA1}" type="presOf" srcId="{06C4483E-5389-4ECC-8D59-6B711E570133}" destId="{8133B52B-6925-4433-AF87-746848D77117}" srcOrd="0" destOrd="0" presId="urn:microsoft.com/office/officeart/2005/8/layout/process4"/>
    <dgm:cxn modelId="{402FC71C-D078-48DE-8F8B-8E5D78C66FF6}" srcId="{AB4C4734-09D5-4214-B63A-A730BD4A4804}" destId="{06C4483E-5389-4ECC-8D59-6B711E570133}" srcOrd="1" destOrd="0" parTransId="{7B87BF4E-F971-4664-9B44-9483CEC4F901}" sibTransId="{715BB739-901C-487F-ABF8-84498F2E7FFF}"/>
    <dgm:cxn modelId="{6F39EA5D-DB3D-4DBA-A261-C5A36864145A}" type="presOf" srcId="{AB4C4734-09D5-4214-B63A-A730BD4A4804}" destId="{3993FB86-AF1A-4FC4-94BA-2E2365E9B804}" srcOrd="0" destOrd="0" presId="urn:microsoft.com/office/officeart/2005/8/layout/process4"/>
    <dgm:cxn modelId="{D42E486E-CEB3-4DA8-8D87-76A4EE93BC8B}" srcId="{7CBF5885-803D-424B-8C3F-17498B758DC8}" destId="{AB4C4734-09D5-4214-B63A-A730BD4A4804}" srcOrd="1" destOrd="0" parTransId="{168F9A4C-0E49-4AB4-8A66-45FAE455932F}" sibTransId="{14429B84-55CD-4DAB-9943-1971941F47A2}"/>
    <dgm:cxn modelId="{6E682B56-C7BD-4F5D-8F4C-F6DAFF8E055E}" srcId="{7CBF5885-803D-424B-8C3F-17498B758DC8}" destId="{170C6BE7-4761-422D-9008-3C3748C90BCE}" srcOrd="0" destOrd="0" parTransId="{395CADAE-4423-4628-851B-21BCD39CEE10}" sibTransId="{3C5C2CB0-F28C-4F03-B33A-7E9077CBE970}"/>
    <dgm:cxn modelId="{D679DD87-353E-4410-A5FB-F81AD51A6467}" type="presOf" srcId="{1FD52AB2-D019-4C98-BA77-FD0CF1521B52}" destId="{9FDB00AC-6035-4372-ACB8-BD9084D2EF95}" srcOrd="0" destOrd="0" presId="urn:microsoft.com/office/officeart/2005/8/layout/process4"/>
    <dgm:cxn modelId="{DA77439C-4B45-4ACF-9E14-DFD80020B5C3}" type="presOf" srcId="{170C6BE7-4761-422D-9008-3C3748C90BCE}" destId="{6092A038-3449-428A-BA78-B4484A3E9D1A}" srcOrd="0" destOrd="0" presId="urn:microsoft.com/office/officeart/2005/8/layout/process4"/>
    <dgm:cxn modelId="{1E364B9F-314F-4E6F-8C1D-47A87FA77B85}" type="presOf" srcId="{AB4C4734-09D5-4214-B63A-A730BD4A4804}" destId="{3D885A53-334E-4A51-A9EB-525960B7A26A}" srcOrd="1" destOrd="0" presId="urn:microsoft.com/office/officeart/2005/8/layout/process4"/>
    <dgm:cxn modelId="{D22DE827-7ED7-42CD-9839-A2EF2C5041F2}" type="presParOf" srcId="{2E54CC29-3E4C-41E2-B32A-E691F05A6FBF}" destId="{E5E40C04-2FEB-4DF9-BDC0-24770B89A225}" srcOrd="0" destOrd="0" presId="urn:microsoft.com/office/officeart/2005/8/layout/process4"/>
    <dgm:cxn modelId="{ECDDCCBD-092F-46D5-999D-14FA37BD64B8}" type="presParOf" srcId="{E5E40C04-2FEB-4DF9-BDC0-24770B89A225}" destId="{3993FB86-AF1A-4FC4-94BA-2E2365E9B804}" srcOrd="0" destOrd="0" presId="urn:microsoft.com/office/officeart/2005/8/layout/process4"/>
    <dgm:cxn modelId="{8DA782A1-62D9-409B-914B-E986BDE22128}" type="presParOf" srcId="{E5E40C04-2FEB-4DF9-BDC0-24770B89A225}" destId="{3D885A53-334E-4A51-A9EB-525960B7A26A}" srcOrd="1" destOrd="0" presId="urn:microsoft.com/office/officeart/2005/8/layout/process4"/>
    <dgm:cxn modelId="{F57B1174-A29F-47CE-B78E-B5BBC806BD15}" type="presParOf" srcId="{E5E40C04-2FEB-4DF9-BDC0-24770B89A225}" destId="{EAAAEE3F-89E6-44CD-A2DB-BFC33061D239}" srcOrd="2" destOrd="0" presId="urn:microsoft.com/office/officeart/2005/8/layout/process4"/>
    <dgm:cxn modelId="{CB3B3251-9350-4154-81F2-79084BFDDDE9}" type="presParOf" srcId="{EAAAEE3F-89E6-44CD-A2DB-BFC33061D239}" destId="{9FDB00AC-6035-4372-ACB8-BD9084D2EF95}" srcOrd="0" destOrd="0" presId="urn:microsoft.com/office/officeart/2005/8/layout/process4"/>
    <dgm:cxn modelId="{162269D0-F185-4241-A4C9-DB376403E31A}" type="presParOf" srcId="{EAAAEE3F-89E6-44CD-A2DB-BFC33061D239}" destId="{8133B52B-6925-4433-AF87-746848D77117}" srcOrd="1" destOrd="0" presId="urn:microsoft.com/office/officeart/2005/8/layout/process4"/>
    <dgm:cxn modelId="{2DCBCCF5-8457-4791-8ADB-994B9A21B03F}" type="presParOf" srcId="{2E54CC29-3E4C-41E2-B32A-E691F05A6FBF}" destId="{E1937125-8CAC-4D82-B93C-A7563D77610F}" srcOrd="1" destOrd="0" presId="urn:microsoft.com/office/officeart/2005/8/layout/process4"/>
    <dgm:cxn modelId="{73022548-1E78-4A20-8632-A8DC6823D910}" type="presParOf" srcId="{2E54CC29-3E4C-41E2-B32A-E691F05A6FBF}" destId="{04D8304C-3722-441F-B104-819282C7402F}" srcOrd="2" destOrd="0" presId="urn:microsoft.com/office/officeart/2005/8/layout/process4"/>
    <dgm:cxn modelId="{19BA1432-0305-4213-B479-7848FB11252D}" type="presParOf" srcId="{04D8304C-3722-441F-B104-819282C7402F}" destId="{6092A038-3449-428A-BA78-B4484A3E9D1A}"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A9BE50-FCB1-4274-97B4-8D42876EE450}"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9158A67-684C-4077-ACDB-13D8B5CB9513}">
      <dgm:prSet/>
      <dgm:spPr/>
      <dgm:t>
        <a:bodyPr/>
        <a:lstStyle/>
        <a:p>
          <a:pPr>
            <a:lnSpc>
              <a:spcPct val="100000"/>
            </a:lnSpc>
          </a:pPr>
          <a:r>
            <a:rPr lang="en-US"/>
            <a:t>Effective for assets placed in service on or after 1/1/2023</a:t>
          </a:r>
        </a:p>
      </dgm:t>
    </dgm:pt>
    <dgm:pt modelId="{4C810569-6B54-4CB8-BC08-AE538894BEA1}" type="parTrans" cxnId="{EACAB672-F3E2-4A1A-844A-D724C2669148}">
      <dgm:prSet/>
      <dgm:spPr/>
      <dgm:t>
        <a:bodyPr/>
        <a:lstStyle/>
        <a:p>
          <a:endParaRPr lang="en-US"/>
        </a:p>
      </dgm:t>
    </dgm:pt>
    <dgm:pt modelId="{0196AAAE-F444-4575-A917-5856837C3BD0}" type="sibTrans" cxnId="{EACAB672-F3E2-4A1A-844A-D724C2669148}">
      <dgm:prSet/>
      <dgm:spPr/>
      <dgm:t>
        <a:bodyPr/>
        <a:lstStyle/>
        <a:p>
          <a:endParaRPr lang="en-US"/>
        </a:p>
      </dgm:t>
    </dgm:pt>
    <dgm:pt modelId="{E13431A0-B487-4556-9838-36963DE206FF}">
      <dgm:prSet/>
      <dgm:spPr/>
      <dgm:t>
        <a:bodyPr/>
        <a:lstStyle/>
        <a:p>
          <a:pPr>
            <a:lnSpc>
              <a:spcPct val="100000"/>
            </a:lnSpc>
          </a:pPr>
          <a:r>
            <a:rPr lang="en-US"/>
            <a:t>Credits may be claimed once property is placed in service</a:t>
          </a:r>
        </a:p>
      </dgm:t>
    </dgm:pt>
    <dgm:pt modelId="{C3EDB40A-DE19-4F95-B0BE-30A7E655B053}" type="parTrans" cxnId="{AF26EEA9-D184-4196-BF83-CE51CBE5BBB1}">
      <dgm:prSet/>
      <dgm:spPr/>
      <dgm:t>
        <a:bodyPr/>
        <a:lstStyle/>
        <a:p>
          <a:endParaRPr lang="en-US"/>
        </a:p>
      </dgm:t>
    </dgm:pt>
    <dgm:pt modelId="{E3ECA9F6-DC64-4413-B7C1-ECADD51C0910}" type="sibTrans" cxnId="{AF26EEA9-D184-4196-BF83-CE51CBE5BBB1}">
      <dgm:prSet/>
      <dgm:spPr/>
      <dgm:t>
        <a:bodyPr/>
        <a:lstStyle/>
        <a:p>
          <a:endParaRPr lang="en-US"/>
        </a:p>
      </dgm:t>
    </dgm:pt>
    <dgm:pt modelId="{BB059D88-25C7-4CF0-A20F-B9BB618C71EF}">
      <dgm:prSet/>
      <dgm:spPr/>
      <dgm:t>
        <a:bodyPr/>
        <a:lstStyle/>
        <a:p>
          <a:pPr>
            <a:lnSpc>
              <a:spcPct val="100000"/>
            </a:lnSpc>
          </a:pPr>
          <a:r>
            <a:rPr lang="en-US" dirty="0"/>
            <a:t>Fiscal year end will determine period in which property is placed in service and tax return due dates</a:t>
          </a:r>
        </a:p>
      </dgm:t>
    </dgm:pt>
    <dgm:pt modelId="{F25EE42E-7203-4313-BC10-4A747F67C9E1}" type="parTrans" cxnId="{434DAE07-9C3E-463E-B67A-D419DCC1D6D4}">
      <dgm:prSet/>
      <dgm:spPr/>
      <dgm:t>
        <a:bodyPr/>
        <a:lstStyle/>
        <a:p>
          <a:endParaRPr lang="en-US"/>
        </a:p>
      </dgm:t>
    </dgm:pt>
    <dgm:pt modelId="{B0836F20-8061-437B-A253-8BE92D532689}" type="sibTrans" cxnId="{434DAE07-9C3E-463E-B67A-D419DCC1D6D4}">
      <dgm:prSet/>
      <dgm:spPr/>
      <dgm:t>
        <a:bodyPr/>
        <a:lstStyle/>
        <a:p>
          <a:endParaRPr lang="en-US"/>
        </a:p>
      </dgm:t>
    </dgm:pt>
    <dgm:pt modelId="{448EF568-A5E8-461B-B205-A2A8F3898CDB}">
      <dgm:prSet/>
      <dgm:spPr/>
      <dgm:t>
        <a:bodyPr/>
        <a:lstStyle/>
        <a:p>
          <a:pPr>
            <a:lnSpc>
              <a:spcPct val="100000"/>
            </a:lnSpc>
          </a:pPr>
          <a:r>
            <a:rPr lang="en-US"/>
            <a:t>Construction start date is important under the Inflation Reduction Act</a:t>
          </a:r>
        </a:p>
      </dgm:t>
    </dgm:pt>
    <dgm:pt modelId="{65BCED07-E6A9-440C-9297-098F617A63EC}" type="parTrans" cxnId="{261F0CD5-AC96-4A5A-B4EE-47796C061BCD}">
      <dgm:prSet/>
      <dgm:spPr/>
      <dgm:t>
        <a:bodyPr/>
        <a:lstStyle/>
        <a:p>
          <a:endParaRPr lang="en-US"/>
        </a:p>
      </dgm:t>
    </dgm:pt>
    <dgm:pt modelId="{AE9CE9C3-0BBD-4357-A03F-C2E050C83AAE}" type="sibTrans" cxnId="{261F0CD5-AC96-4A5A-B4EE-47796C061BCD}">
      <dgm:prSet/>
      <dgm:spPr/>
      <dgm:t>
        <a:bodyPr/>
        <a:lstStyle/>
        <a:p>
          <a:endParaRPr lang="en-US"/>
        </a:p>
      </dgm:t>
    </dgm:pt>
    <dgm:pt modelId="{9803DA40-39A1-4E2D-81CE-D3C38E6E4C4D}">
      <dgm:prSet/>
      <dgm:spPr/>
      <dgm:t>
        <a:bodyPr/>
        <a:lstStyle/>
        <a:p>
          <a:pPr>
            <a:lnSpc>
              <a:spcPct val="100000"/>
            </a:lnSpc>
          </a:pPr>
          <a:r>
            <a:rPr lang="en-US"/>
            <a:t>Construction generally starts when:</a:t>
          </a:r>
        </a:p>
      </dgm:t>
    </dgm:pt>
    <dgm:pt modelId="{BC6F7024-2D87-43F3-9FE6-2A8012E25E29}" type="parTrans" cxnId="{82F61662-3AE6-48DF-B68E-C153133D4D78}">
      <dgm:prSet/>
      <dgm:spPr/>
      <dgm:t>
        <a:bodyPr/>
        <a:lstStyle/>
        <a:p>
          <a:endParaRPr lang="en-US"/>
        </a:p>
      </dgm:t>
    </dgm:pt>
    <dgm:pt modelId="{1B7C0478-E0A6-4918-B213-42884B9E721C}" type="sibTrans" cxnId="{82F61662-3AE6-48DF-B68E-C153133D4D78}">
      <dgm:prSet/>
      <dgm:spPr/>
      <dgm:t>
        <a:bodyPr/>
        <a:lstStyle/>
        <a:p>
          <a:endParaRPr lang="en-US"/>
        </a:p>
      </dgm:t>
    </dgm:pt>
    <dgm:pt modelId="{579D1C2B-6102-44CB-ABF6-CE0592EDCFF9}">
      <dgm:prSet/>
      <dgm:spPr/>
      <dgm:t>
        <a:bodyPr/>
        <a:lstStyle/>
        <a:p>
          <a:pPr>
            <a:lnSpc>
              <a:spcPct val="100000"/>
            </a:lnSpc>
          </a:pPr>
          <a:r>
            <a:rPr lang="en-US" dirty="0"/>
            <a:t>5% or more of the cost of the property is paid or incurred, or</a:t>
          </a:r>
        </a:p>
      </dgm:t>
    </dgm:pt>
    <dgm:pt modelId="{699C6DC6-C563-470F-932F-2B1348E60BFB}" type="parTrans" cxnId="{1CFC40FC-C8DD-45A8-AB46-067F154DA9B3}">
      <dgm:prSet/>
      <dgm:spPr/>
      <dgm:t>
        <a:bodyPr/>
        <a:lstStyle/>
        <a:p>
          <a:endParaRPr lang="en-US"/>
        </a:p>
      </dgm:t>
    </dgm:pt>
    <dgm:pt modelId="{089A210B-897F-4745-87C2-A9274523ED9C}" type="sibTrans" cxnId="{1CFC40FC-C8DD-45A8-AB46-067F154DA9B3}">
      <dgm:prSet/>
      <dgm:spPr/>
      <dgm:t>
        <a:bodyPr/>
        <a:lstStyle/>
        <a:p>
          <a:endParaRPr lang="en-US"/>
        </a:p>
      </dgm:t>
    </dgm:pt>
    <dgm:pt modelId="{12B046A4-147E-4694-8F84-3594E1F3F809}">
      <dgm:prSet/>
      <dgm:spPr/>
      <dgm:t>
        <a:bodyPr/>
        <a:lstStyle/>
        <a:p>
          <a:pPr>
            <a:lnSpc>
              <a:spcPct val="100000"/>
            </a:lnSpc>
          </a:pPr>
          <a:r>
            <a:rPr lang="en-US"/>
            <a:t>Physical work of a significant nature begins</a:t>
          </a:r>
        </a:p>
      </dgm:t>
    </dgm:pt>
    <dgm:pt modelId="{A6E4EA47-91EE-4A78-B2AE-465843105A36}" type="parTrans" cxnId="{B8C6C35B-5697-4F77-AD8E-27B0CE4DC9FF}">
      <dgm:prSet/>
      <dgm:spPr/>
      <dgm:t>
        <a:bodyPr/>
        <a:lstStyle/>
        <a:p>
          <a:endParaRPr lang="en-US"/>
        </a:p>
      </dgm:t>
    </dgm:pt>
    <dgm:pt modelId="{BD8F4E31-52AD-4F34-BD7F-339DF807C8B2}" type="sibTrans" cxnId="{B8C6C35B-5697-4F77-AD8E-27B0CE4DC9FF}">
      <dgm:prSet/>
      <dgm:spPr/>
      <dgm:t>
        <a:bodyPr/>
        <a:lstStyle/>
        <a:p>
          <a:endParaRPr lang="en-US"/>
        </a:p>
      </dgm:t>
    </dgm:pt>
    <dgm:pt modelId="{43CF93A7-BD70-4A58-94F1-B0EF4544571C}">
      <dgm:prSet/>
      <dgm:spPr/>
      <dgm:t>
        <a:bodyPr/>
        <a:lstStyle/>
        <a:p>
          <a:pPr>
            <a:lnSpc>
              <a:spcPct val="100000"/>
            </a:lnSpc>
          </a:pPr>
          <a:r>
            <a:rPr lang="en-US" dirty="0"/>
            <a:t>Executive order issued July 2025 may change the governing rules for Sections 45Y and 48E</a:t>
          </a:r>
        </a:p>
      </dgm:t>
    </dgm:pt>
    <dgm:pt modelId="{62AF885A-5F8F-4CCB-A886-BA9E52CC0EB5}" type="parTrans" cxnId="{9F8E0111-7A84-400B-BEB0-1109FFF8ECDE}">
      <dgm:prSet/>
      <dgm:spPr/>
      <dgm:t>
        <a:bodyPr/>
        <a:lstStyle/>
        <a:p>
          <a:endParaRPr lang="en-US"/>
        </a:p>
      </dgm:t>
    </dgm:pt>
    <dgm:pt modelId="{5333BB3F-0ABC-4B0E-A639-296DA511175C}" type="sibTrans" cxnId="{9F8E0111-7A84-400B-BEB0-1109FFF8ECDE}">
      <dgm:prSet/>
      <dgm:spPr/>
      <dgm:t>
        <a:bodyPr/>
        <a:lstStyle/>
        <a:p>
          <a:endParaRPr lang="en-US"/>
        </a:p>
      </dgm:t>
    </dgm:pt>
    <dgm:pt modelId="{0BE5DD84-51F8-435F-8455-023F657B5C51}" type="pres">
      <dgm:prSet presAssocID="{20A9BE50-FCB1-4274-97B4-8D42876EE450}" presName="root" presStyleCnt="0">
        <dgm:presLayoutVars>
          <dgm:dir/>
          <dgm:resizeHandles val="exact"/>
        </dgm:presLayoutVars>
      </dgm:prSet>
      <dgm:spPr/>
    </dgm:pt>
    <dgm:pt modelId="{C66D1335-3520-46D6-895B-29829DC8B9B5}" type="pres">
      <dgm:prSet presAssocID="{B9158A67-684C-4077-ACDB-13D8B5CB9513}" presName="compNode" presStyleCnt="0"/>
      <dgm:spPr/>
    </dgm:pt>
    <dgm:pt modelId="{5839EB67-8954-454F-8570-4DDAB836D0CF}" type="pres">
      <dgm:prSet presAssocID="{B9158A67-684C-4077-ACDB-13D8B5CB9513}" presName="bgRect" presStyleLbl="bgShp" presStyleIdx="0" presStyleCnt="6"/>
      <dgm:spPr/>
    </dgm:pt>
    <dgm:pt modelId="{80CB2C31-8ECB-4B13-A5FB-4F71DC6A8E93}" type="pres">
      <dgm:prSet presAssocID="{B9158A67-684C-4077-ACDB-13D8B5CB9513}" presName="iconRect" presStyleLbl="node1"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dgm:spPr>
      <dgm:extLst>
        <a:ext uri="{E40237B7-FDA0-4F09-8148-C483321AD2D9}">
          <dgm14:cNvPr xmlns:dgm14="http://schemas.microsoft.com/office/drawing/2010/diagram" id="0" name="" descr="Money"/>
        </a:ext>
      </dgm:extLst>
    </dgm:pt>
    <dgm:pt modelId="{74AA0AEC-DCA0-4EFD-B425-CE12F4CD41EB}" type="pres">
      <dgm:prSet presAssocID="{B9158A67-684C-4077-ACDB-13D8B5CB9513}" presName="spaceRect" presStyleCnt="0"/>
      <dgm:spPr/>
    </dgm:pt>
    <dgm:pt modelId="{44D53F62-E246-4FCC-8E56-43422D0FEE62}" type="pres">
      <dgm:prSet presAssocID="{B9158A67-684C-4077-ACDB-13D8B5CB9513}" presName="parTx" presStyleLbl="revTx" presStyleIdx="0" presStyleCnt="7">
        <dgm:presLayoutVars>
          <dgm:chMax val="0"/>
          <dgm:chPref val="0"/>
        </dgm:presLayoutVars>
      </dgm:prSet>
      <dgm:spPr/>
    </dgm:pt>
    <dgm:pt modelId="{7400916E-2CA0-4092-859D-1B844B768D03}" type="pres">
      <dgm:prSet presAssocID="{0196AAAE-F444-4575-A917-5856837C3BD0}" presName="sibTrans" presStyleCnt="0"/>
      <dgm:spPr/>
    </dgm:pt>
    <dgm:pt modelId="{90719F28-8B89-43CC-8EA0-7818681B9646}" type="pres">
      <dgm:prSet presAssocID="{E13431A0-B487-4556-9838-36963DE206FF}" presName="compNode" presStyleCnt="0"/>
      <dgm:spPr/>
    </dgm:pt>
    <dgm:pt modelId="{A88F25F6-CC95-40C3-8967-8848AA8550C0}" type="pres">
      <dgm:prSet presAssocID="{E13431A0-B487-4556-9838-36963DE206FF}" presName="bgRect" presStyleLbl="bgShp" presStyleIdx="1" presStyleCnt="6"/>
      <dgm:spPr/>
    </dgm:pt>
    <dgm:pt modelId="{7E346003-5B73-43E0-A748-254E841029FB}" type="pres">
      <dgm:prSet presAssocID="{E13431A0-B487-4556-9838-36963DE206FF}" presName="iconRect" presStyleLbl="node1" presStyleIdx="1" presStyleCnt="6"/>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a:noFill/>
        </a:ln>
      </dgm:spPr>
      <dgm:extLst>
        <a:ext uri="{E40237B7-FDA0-4F09-8148-C483321AD2D9}">
          <dgm14:cNvPr xmlns:dgm14="http://schemas.microsoft.com/office/drawing/2010/diagram" id="0" name="" descr="House"/>
        </a:ext>
      </dgm:extLst>
    </dgm:pt>
    <dgm:pt modelId="{169D1A8F-1E5D-4B41-A4C3-508389749FEF}" type="pres">
      <dgm:prSet presAssocID="{E13431A0-B487-4556-9838-36963DE206FF}" presName="spaceRect" presStyleCnt="0"/>
      <dgm:spPr/>
    </dgm:pt>
    <dgm:pt modelId="{DD7BC2AE-387F-4336-8BD7-8B6CB02412D2}" type="pres">
      <dgm:prSet presAssocID="{E13431A0-B487-4556-9838-36963DE206FF}" presName="parTx" presStyleLbl="revTx" presStyleIdx="1" presStyleCnt="7">
        <dgm:presLayoutVars>
          <dgm:chMax val="0"/>
          <dgm:chPref val="0"/>
        </dgm:presLayoutVars>
      </dgm:prSet>
      <dgm:spPr/>
    </dgm:pt>
    <dgm:pt modelId="{BAC48711-10BB-4A5A-A38F-6FA7BA730F7C}" type="pres">
      <dgm:prSet presAssocID="{E3ECA9F6-DC64-4413-B7C1-ECADD51C0910}" presName="sibTrans" presStyleCnt="0"/>
      <dgm:spPr/>
    </dgm:pt>
    <dgm:pt modelId="{BFD8D31C-0304-4D78-B4BC-CCB13293E35D}" type="pres">
      <dgm:prSet presAssocID="{BB059D88-25C7-4CF0-A20F-B9BB618C71EF}" presName="compNode" presStyleCnt="0"/>
      <dgm:spPr/>
    </dgm:pt>
    <dgm:pt modelId="{8A884D0A-036B-4FE8-A869-ED8DAD30F8F5}" type="pres">
      <dgm:prSet presAssocID="{BB059D88-25C7-4CF0-A20F-B9BB618C71EF}" presName="bgRect" presStyleLbl="bgShp" presStyleIdx="2" presStyleCnt="6"/>
      <dgm:spPr/>
    </dgm:pt>
    <dgm:pt modelId="{A27E7E57-FFB4-4D43-96B0-799CD376B9C8}" type="pres">
      <dgm:prSet presAssocID="{BB059D88-25C7-4CF0-A20F-B9BB618C71EF}" presName="iconRect" presStyleLbl="node1" presStyleIdx="2" presStyleCnt="6"/>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332" t="7466" r="15446" b="11990"/>
          </a:stretch>
        </a:blipFill>
        <a:ln>
          <a:noFill/>
        </a:ln>
      </dgm:spPr>
      <dgm:extLst>
        <a:ext uri="{E40237B7-FDA0-4F09-8148-C483321AD2D9}">
          <dgm14:cNvPr xmlns:dgm14="http://schemas.microsoft.com/office/drawing/2010/diagram" id="0" name="" descr="Dollar"/>
        </a:ext>
      </dgm:extLst>
    </dgm:pt>
    <dgm:pt modelId="{42E768F5-FDD7-4468-A51D-BA4C38F5DC6E}" type="pres">
      <dgm:prSet presAssocID="{BB059D88-25C7-4CF0-A20F-B9BB618C71EF}" presName="spaceRect" presStyleCnt="0"/>
      <dgm:spPr/>
    </dgm:pt>
    <dgm:pt modelId="{66655EA8-6D98-448E-B7F0-B25BF1157968}" type="pres">
      <dgm:prSet presAssocID="{BB059D88-25C7-4CF0-A20F-B9BB618C71EF}" presName="parTx" presStyleLbl="revTx" presStyleIdx="2" presStyleCnt="7">
        <dgm:presLayoutVars>
          <dgm:chMax val="0"/>
          <dgm:chPref val="0"/>
        </dgm:presLayoutVars>
      </dgm:prSet>
      <dgm:spPr/>
    </dgm:pt>
    <dgm:pt modelId="{22284A11-5C91-4736-9FE1-1DB58670B92A}" type="pres">
      <dgm:prSet presAssocID="{B0836F20-8061-437B-A253-8BE92D532689}" presName="sibTrans" presStyleCnt="0"/>
      <dgm:spPr/>
    </dgm:pt>
    <dgm:pt modelId="{6C375FEB-50CC-4902-9CB8-B0856CA1109B}" type="pres">
      <dgm:prSet presAssocID="{448EF568-A5E8-461B-B205-A2A8F3898CDB}" presName="compNode" presStyleCnt="0"/>
      <dgm:spPr/>
    </dgm:pt>
    <dgm:pt modelId="{D7FDF9B4-236A-4DAB-A22C-B88E91A6CB86}" type="pres">
      <dgm:prSet presAssocID="{448EF568-A5E8-461B-B205-A2A8F3898CDB}" presName="bgRect" presStyleLbl="bgShp" presStyleIdx="3" presStyleCnt="6"/>
      <dgm:spPr/>
    </dgm:pt>
    <dgm:pt modelId="{B4483CC9-969F-4F06-ABA0-AF32F1780230}" type="pres">
      <dgm:prSet presAssocID="{448EF568-A5E8-461B-B205-A2A8F3898CDB}" presName="iconRect" presStyleLbl="node1" presStyleIdx="3" presStyleCnt="6"/>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a:noFill/>
        </a:ln>
      </dgm:spPr>
      <dgm:extLst>
        <a:ext uri="{E40237B7-FDA0-4F09-8148-C483321AD2D9}">
          <dgm14:cNvPr xmlns:dgm14="http://schemas.microsoft.com/office/drawing/2010/diagram" id="0" name="" descr="Upward trend"/>
        </a:ext>
      </dgm:extLst>
    </dgm:pt>
    <dgm:pt modelId="{D4659C55-D96C-49E0-851E-51664083B654}" type="pres">
      <dgm:prSet presAssocID="{448EF568-A5E8-461B-B205-A2A8F3898CDB}" presName="spaceRect" presStyleCnt="0"/>
      <dgm:spPr/>
    </dgm:pt>
    <dgm:pt modelId="{006A4E24-AECF-4916-98F9-BD39F18FB196}" type="pres">
      <dgm:prSet presAssocID="{448EF568-A5E8-461B-B205-A2A8F3898CDB}" presName="parTx" presStyleLbl="revTx" presStyleIdx="3" presStyleCnt="7">
        <dgm:presLayoutVars>
          <dgm:chMax val="0"/>
          <dgm:chPref val="0"/>
        </dgm:presLayoutVars>
      </dgm:prSet>
      <dgm:spPr/>
    </dgm:pt>
    <dgm:pt modelId="{766915E7-F497-4B19-845F-DB210B2F96E8}" type="pres">
      <dgm:prSet presAssocID="{AE9CE9C3-0BBD-4357-A03F-C2E050C83AAE}" presName="sibTrans" presStyleCnt="0"/>
      <dgm:spPr/>
    </dgm:pt>
    <dgm:pt modelId="{EA59339E-CD5D-4609-8955-5B8D27EFCAD9}" type="pres">
      <dgm:prSet presAssocID="{9803DA40-39A1-4E2D-81CE-D3C38E6E4C4D}" presName="compNode" presStyleCnt="0"/>
      <dgm:spPr/>
    </dgm:pt>
    <dgm:pt modelId="{E8F69F41-5BF9-442E-8196-4A88D654DB8A}" type="pres">
      <dgm:prSet presAssocID="{9803DA40-39A1-4E2D-81CE-D3C38E6E4C4D}" presName="bgRect" presStyleLbl="bgShp" presStyleIdx="4" presStyleCnt="6"/>
      <dgm:spPr/>
    </dgm:pt>
    <dgm:pt modelId="{9318E48A-D978-465B-8A7A-B364D9FE31BC}" type="pres">
      <dgm:prSet presAssocID="{9803DA40-39A1-4E2D-81CE-D3C38E6E4C4D}" presName="iconRect" presStyleLbl="node1" presStyleIdx="4" presStyleCnt="6"/>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3000" r="7632" b="5090"/>
          </a:stretch>
        </a:blipFill>
        <a:ln>
          <a:noFill/>
        </a:ln>
      </dgm:spPr>
      <dgm:extLst>
        <a:ext uri="{E40237B7-FDA0-4F09-8148-C483321AD2D9}">
          <dgm14:cNvPr xmlns:dgm14="http://schemas.microsoft.com/office/drawing/2010/diagram" id="0" name="" descr="Bulldozer"/>
        </a:ext>
      </dgm:extLst>
    </dgm:pt>
    <dgm:pt modelId="{FEE3DC26-6D60-46AF-B573-3274BC14F033}" type="pres">
      <dgm:prSet presAssocID="{9803DA40-39A1-4E2D-81CE-D3C38E6E4C4D}" presName="spaceRect" presStyleCnt="0"/>
      <dgm:spPr/>
    </dgm:pt>
    <dgm:pt modelId="{AB20B9D3-6891-4C76-8BEE-782C99EF7E45}" type="pres">
      <dgm:prSet presAssocID="{9803DA40-39A1-4E2D-81CE-D3C38E6E4C4D}" presName="parTx" presStyleLbl="revTx" presStyleIdx="4" presStyleCnt="7">
        <dgm:presLayoutVars>
          <dgm:chMax val="0"/>
          <dgm:chPref val="0"/>
        </dgm:presLayoutVars>
      </dgm:prSet>
      <dgm:spPr/>
    </dgm:pt>
    <dgm:pt modelId="{9CD7A0FD-1B59-491A-B639-DAC5D8898387}" type="pres">
      <dgm:prSet presAssocID="{9803DA40-39A1-4E2D-81CE-D3C38E6E4C4D}" presName="desTx" presStyleLbl="revTx" presStyleIdx="5" presStyleCnt="7">
        <dgm:presLayoutVars/>
      </dgm:prSet>
      <dgm:spPr/>
    </dgm:pt>
    <dgm:pt modelId="{ECC9BE1E-DE4A-4F3A-9840-2D9A72943278}" type="pres">
      <dgm:prSet presAssocID="{1B7C0478-E0A6-4918-B213-42884B9E721C}" presName="sibTrans" presStyleCnt="0"/>
      <dgm:spPr/>
    </dgm:pt>
    <dgm:pt modelId="{FCB759E9-2A51-4EBE-8D29-1E1D4B1AEF39}" type="pres">
      <dgm:prSet presAssocID="{43CF93A7-BD70-4A58-94F1-B0EF4544571C}" presName="compNode" presStyleCnt="0"/>
      <dgm:spPr/>
    </dgm:pt>
    <dgm:pt modelId="{4D72D728-6A08-4D0E-B511-964F9582AE0E}" type="pres">
      <dgm:prSet presAssocID="{43CF93A7-BD70-4A58-94F1-B0EF4544571C}" presName="bgRect" presStyleLbl="bgShp" presStyleIdx="5" presStyleCnt="6"/>
      <dgm:spPr/>
    </dgm:pt>
    <dgm:pt modelId="{4159A5D5-6FE8-41BF-8B04-92CB1F4A77EC}" type="pres">
      <dgm:prSet presAssocID="{43CF93A7-BD70-4A58-94F1-B0EF4544571C}" presName="iconRect" presStyleLbl="node1" presStyleIdx="5" presStyleCnt="6"/>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2681" t="9207" r="3938" b="10293"/>
          </a:stretch>
        </a:blipFill>
        <a:ln>
          <a:noFill/>
        </a:ln>
      </dgm:spPr>
      <dgm:extLst>
        <a:ext uri="{E40237B7-FDA0-4F09-8148-C483321AD2D9}">
          <dgm14:cNvPr xmlns:dgm14="http://schemas.microsoft.com/office/drawing/2010/diagram" id="0" name="" descr="Gavel"/>
        </a:ext>
      </dgm:extLst>
    </dgm:pt>
    <dgm:pt modelId="{7C3D78F9-6B73-40B6-B3C6-7D1AC4827FF6}" type="pres">
      <dgm:prSet presAssocID="{43CF93A7-BD70-4A58-94F1-B0EF4544571C}" presName="spaceRect" presStyleCnt="0"/>
      <dgm:spPr/>
    </dgm:pt>
    <dgm:pt modelId="{71357879-DF37-43F5-B7E5-818DAC26B44A}" type="pres">
      <dgm:prSet presAssocID="{43CF93A7-BD70-4A58-94F1-B0EF4544571C}" presName="parTx" presStyleLbl="revTx" presStyleIdx="6" presStyleCnt="7">
        <dgm:presLayoutVars>
          <dgm:chMax val="0"/>
          <dgm:chPref val="0"/>
        </dgm:presLayoutVars>
      </dgm:prSet>
      <dgm:spPr/>
    </dgm:pt>
  </dgm:ptLst>
  <dgm:cxnLst>
    <dgm:cxn modelId="{434DAE07-9C3E-463E-B67A-D419DCC1D6D4}" srcId="{20A9BE50-FCB1-4274-97B4-8D42876EE450}" destId="{BB059D88-25C7-4CF0-A20F-B9BB618C71EF}" srcOrd="2" destOrd="0" parTransId="{F25EE42E-7203-4313-BC10-4A747F67C9E1}" sibTransId="{B0836F20-8061-437B-A253-8BE92D532689}"/>
    <dgm:cxn modelId="{9F8E0111-7A84-400B-BEB0-1109FFF8ECDE}" srcId="{20A9BE50-FCB1-4274-97B4-8D42876EE450}" destId="{43CF93A7-BD70-4A58-94F1-B0EF4544571C}" srcOrd="5" destOrd="0" parTransId="{62AF885A-5F8F-4CCB-A886-BA9E52CC0EB5}" sibTransId="{5333BB3F-0ABC-4B0E-A639-296DA511175C}"/>
    <dgm:cxn modelId="{50AE1611-5C06-4DA8-B7AA-B25E72084465}" type="presOf" srcId="{43CF93A7-BD70-4A58-94F1-B0EF4544571C}" destId="{71357879-DF37-43F5-B7E5-818DAC26B44A}" srcOrd="0" destOrd="0" presId="urn:microsoft.com/office/officeart/2018/2/layout/IconVerticalSolidList"/>
    <dgm:cxn modelId="{F6292F1D-C93E-4445-9091-7DAFF05D5967}" type="presOf" srcId="{20A9BE50-FCB1-4274-97B4-8D42876EE450}" destId="{0BE5DD84-51F8-435F-8455-023F657B5C51}" srcOrd="0" destOrd="0" presId="urn:microsoft.com/office/officeart/2018/2/layout/IconVerticalSolidList"/>
    <dgm:cxn modelId="{C3DE443E-1911-4C55-8F52-083ED7BCC966}" type="presOf" srcId="{BB059D88-25C7-4CF0-A20F-B9BB618C71EF}" destId="{66655EA8-6D98-448E-B7F0-B25BF1157968}" srcOrd="0" destOrd="0" presId="urn:microsoft.com/office/officeart/2018/2/layout/IconVerticalSolidList"/>
    <dgm:cxn modelId="{B8C6C35B-5697-4F77-AD8E-27B0CE4DC9FF}" srcId="{9803DA40-39A1-4E2D-81CE-D3C38E6E4C4D}" destId="{12B046A4-147E-4694-8F84-3594E1F3F809}" srcOrd="1" destOrd="0" parTransId="{A6E4EA47-91EE-4A78-B2AE-465843105A36}" sibTransId="{BD8F4E31-52AD-4F34-BD7F-339DF807C8B2}"/>
    <dgm:cxn modelId="{82F61662-3AE6-48DF-B68E-C153133D4D78}" srcId="{20A9BE50-FCB1-4274-97B4-8D42876EE450}" destId="{9803DA40-39A1-4E2D-81CE-D3C38E6E4C4D}" srcOrd="4" destOrd="0" parTransId="{BC6F7024-2D87-43F3-9FE6-2A8012E25E29}" sibTransId="{1B7C0478-E0A6-4918-B213-42884B9E721C}"/>
    <dgm:cxn modelId="{EACAB672-F3E2-4A1A-844A-D724C2669148}" srcId="{20A9BE50-FCB1-4274-97B4-8D42876EE450}" destId="{B9158A67-684C-4077-ACDB-13D8B5CB9513}" srcOrd="0" destOrd="0" parTransId="{4C810569-6B54-4CB8-BC08-AE538894BEA1}" sibTransId="{0196AAAE-F444-4575-A917-5856837C3BD0}"/>
    <dgm:cxn modelId="{1E183C8A-F901-473D-A6FE-6FA6C0DE4EA4}" type="presOf" srcId="{448EF568-A5E8-461B-B205-A2A8F3898CDB}" destId="{006A4E24-AECF-4916-98F9-BD39F18FB196}" srcOrd="0" destOrd="0" presId="urn:microsoft.com/office/officeart/2018/2/layout/IconVerticalSolidList"/>
    <dgm:cxn modelId="{AF26EEA9-D184-4196-BF83-CE51CBE5BBB1}" srcId="{20A9BE50-FCB1-4274-97B4-8D42876EE450}" destId="{E13431A0-B487-4556-9838-36963DE206FF}" srcOrd="1" destOrd="0" parTransId="{C3EDB40A-DE19-4F95-B0BE-30A7E655B053}" sibTransId="{E3ECA9F6-DC64-4413-B7C1-ECADD51C0910}"/>
    <dgm:cxn modelId="{CA885DC5-040C-449B-8E91-34621CB85DCE}" type="presOf" srcId="{E13431A0-B487-4556-9838-36963DE206FF}" destId="{DD7BC2AE-387F-4336-8BD7-8B6CB02412D2}" srcOrd="0" destOrd="0" presId="urn:microsoft.com/office/officeart/2018/2/layout/IconVerticalSolidList"/>
    <dgm:cxn modelId="{261F0CD5-AC96-4A5A-B4EE-47796C061BCD}" srcId="{20A9BE50-FCB1-4274-97B4-8D42876EE450}" destId="{448EF568-A5E8-461B-B205-A2A8F3898CDB}" srcOrd="3" destOrd="0" parTransId="{65BCED07-E6A9-440C-9297-098F617A63EC}" sibTransId="{AE9CE9C3-0BBD-4357-A03F-C2E050C83AAE}"/>
    <dgm:cxn modelId="{8F2EBAD8-CD98-4129-8BC5-33FE1BC7DBDE}" type="presOf" srcId="{579D1C2B-6102-44CB-ABF6-CE0592EDCFF9}" destId="{9CD7A0FD-1B59-491A-B639-DAC5D8898387}" srcOrd="0" destOrd="0" presId="urn:microsoft.com/office/officeart/2018/2/layout/IconVerticalSolidList"/>
    <dgm:cxn modelId="{84FC48E5-6799-4141-A072-55726D3E8517}" type="presOf" srcId="{12B046A4-147E-4694-8F84-3594E1F3F809}" destId="{9CD7A0FD-1B59-491A-B639-DAC5D8898387}" srcOrd="0" destOrd="1" presId="urn:microsoft.com/office/officeart/2018/2/layout/IconVerticalSolidList"/>
    <dgm:cxn modelId="{FF839DE8-AF0E-429B-B1CA-3EB49B07B574}" type="presOf" srcId="{9803DA40-39A1-4E2D-81CE-D3C38E6E4C4D}" destId="{AB20B9D3-6891-4C76-8BEE-782C99EF7E45}" srcOrd="0" destOrd="0" presId="urn:microsoft.com/office/officeart/2018/2/layout/IconVerticalSolidList"/>
    <dgm:cxn modelId="{C05CEAF4-602B-4C41-95CB-50732C9A255E}" type="presOf" srcId="{B9158A67-684C-4077-ACDB-13D8B5CB9513}" destId="{44D53F62-E246-4FCC-8E56-43422D0FEE62}" srcOrd="0" destOrd="0" presId="urn:microsoft.com/office/officeart/2018/2/layout/IconVerticalSolidList"/>
    <dgm:cxn modelId="{1CFC40FC-C8DD-45A8-AB46-067F154DA9B3}" srcId="{9803DA40-39A1-4E2D-81CE-D3C38E6E4C4D}" destId="{579D1C2B-6102-44CB-ABF6-CE0592EDCFF9}" srcOrd="0" destOrd="0" parTransId="{699C6DC6-C563-470F-932F-2B1348E60BFB}" sibTransId="{089A210B-897F-4745-87C2-A9274523ED9C}"/>
    <dgm:cxn modelId="{A492D1D5-C0C8-47C4-A3CA-C228F1B63A88}" type="presParOf" srcId="{0BE5DD84-51F8-435F-8455-023F657B5C51}" destId="{C66D1335-3520-46D6-895B-29829DC8B9B5}" srcOrd="0" destOrd="0" presId="urn:microsoft.com/office/officeart/2018/2/layout/IconVerticalSolidList"/>
    <dgm:cxn modelId="{27799F2A-6991-41EB-86CB-6BFB2223EE2D}" type="presParOf" srcId="{C66D1335-3520-46D6-895B-29829DC8B9B5}" destId="{5839EB67-8954-454F-8570-4DDAB836D0CF}" srcOrd="0" destOrd="0" presId="urn:microsoft.com/office/officeart/2018/2/layout/IconVerticalSolidList"/>
    <dgm:cxn modelId="{26D64FC6-6B1A-4DFA-80C7-C1DF1C962522}" type="presParOf" srcId="{C66D1335-3520-46D6-895B-29829DC8B9B5}" destId="{80CB2C31-8ECB-4B13-A5FB-4F71DC6A8E93}" srcOrd="1" destOrd="0" presId="urn:microsoft.com/office/officeart/2018/2/layout/IconVerticalSolidList"/>
    <dgm:cxn modelId="{C6186D59-2863-488D-8914-60D5E6E1F1C0}" type="presParOf" srcId="{C66D1335-3520-46D6-895B-29829DC8B9B5}" destId="{74AA0AEC-DCA0-4EFD-B425-CE12F4CD41EB}" srcOrd="2" destOrd="0" presId="urn:microsoft.com/office/officeart/2018/2/layout/IconVerticalSolidList"/>
    <dgm:cxn modelId="{BE935EBE-9035-4FC7-9F54-E1062B1A08CB}" type="presParOf" srcId="{C66D1335-3520-46D6-895B-29829DC8B9B5}" destId="{44D53F62-E246-4FCC-8E56-43422D0FEE62}" srcOrd="3" destOrd="0" presId="urn:microsoft.com/office/officeart/2018/2/layout/IconVerticalSolidList"/>
    <dgm:cxn modelId="{660F84C7-B418-4D21-81B9-C37D3AC34B43}" type="presParOf" srcId="{0BE5DD84-51F8-435F-8455-023F657B5C51}" destId="{7400916E-2CA0-4092-859D-1B844B768D03}" srcOrd="1" destOrd="0" presId="urn:microsoft.com/office/officeart/2018/2/layout/IconVerticalSolidList"/>
    <dgm:cxn modelId="{D23F029C-DAA3-408D-A9D3-6B9FD891A7AD}" type="presParOf" srcId="{0BE5DD84-51F8-435F-8455-023F657B5C51}" destId="{90719F28-8B89-43CC-8EA0-7818681B9646}" srcOrd="2" destOrd="0" presId="urn:microsoft.com/office/officeart/2018/2/layout/IconVerticalSolidList"/>
    <dgm:cxn modelId="{202F5158-B156-4427-93A2-FC3F0663CD5C}" type="presParOf" srcId="{90719F28-8B89-43CC-8EA0-7818681B9646}" destId="{A88F25F6-CC95-40C3-8967-8848AA8550C0}" srcOrd="0" destOrd="0" presId="urn:microsoft.com/office/officeart/2018/2/layout/IconVerticalSolidList"/>
    <dgm:cxn modelId="{AFF5F16C-2ECA-4C5A-A925-223EFC5A531C}" type="presParOf" srcId="{90719F28-8B89-43CC-8EA0-7818681B9646}" destId="{7E346003-5B73-43E0-A748-254E841029FB}" srcOrd="1" destOrd="0" presId="urn:microsoft.com/office/officeart/2018/2/layout/IconVerticalSolidList"/>
    <dgm:cxn modelId="{6BEFBDA7-C962-4B63-AD97-BBAD021D921F}" type="presParOf" srcId="{90719F28-8B89-43CC-8EA0-7818681B9646}" destId="{169D1A8F-1E5D-4B41-A4C3-508389749FEF}" srcOrd="2" destOrd="0" presId="urn:microsoft.com/office/officeart/2018/2/layout/IconVerticalSolidList"/>
    <dgm:cxn modelId="{339871FF-D202-4F0F-851F-FEC7AB0592F7}" type="presParOf" srcId="{90719F28-8B89-43CC-8EA0-7818681B9646}" destId="{DD7BC2AE-387F-4336-8BD7-8B6CB02412D2}" srcOrd="3" destOrd="0" presId="urn:microsoft.com/office/officeart/2018/2/layout/IconVerticalSolidList"/>
    <dgm:cxn modelId="{C62466E6-7757-49C1-B74F-930D2828AD6C}" type="presParOf" srcId="{0BE5DD84-51F8-435F-8455-023F657B5C51}" destId="{BAC48711-10BB-4A5A-A38F-6FA7BA730F7C}" srcOrd="3" destOrd="0" presId="urn:microsoft.com/office/officeart/2018/2/layout/IconVerticalSolidList"/>
    <dgm:cxn modelId="{2BF6816D-30AD-4721-B5C5-0B9494D09DF0}" type="presParOf" srcId="{0BE5DD84-51F8-435F-8455-023F657B5C51}" destId="{BFD8D31C-0304-4D78-B4BC-CCB13293E35D}" srcOrd="4" destOrd="0" presId="urn:microsoft.com/office/officeart/2018/2/layout/IconVerticalSolidList"/>
    <dgm:cxn modelId="{1600CAC8-0BBA-4555-A839-05E4F1D94C6E}" type="presParOf" srcId="{BFD8D31C-0304-4D78-B4BC-CCB13293E35D}" destId="{8A884D0A-036B-4FE8-A869-ED8DAD30F8F5}" srcOrd="0" destOrd="0" presId="urn:microsoft.com/office/officeart/2018/2/layout/IconVerticalSolidList"/>
    <dgm:cxn modelId="{C391452D-D7BF-4732-A41E-37FD66E60C12}" type="presParOf" srcId="{BFD8D31C-0304-4D78-B4BC-CCB13293E35D}" destId="{A27E7E57-FFB4-4D43-96B0-799CD376B9C8}" srcOrd="1" destOrd="0" presId="urn:microsoft.com/office/officeart/2018/2/layout/IconVerticalSolidList"/>
    <dgm:cxn modelId="{52283469-8818-4F8B-A6DF-1BA322A97A0E}" type="presParOf" srcId="{BFD8D31C-0304-4D78-B4BC-CCB13293E35D}" destId="{42E768F5-FDD7-4468-A51D-BA4C38F5DC6E}" srcOrd="2" destOrd="0" presId="urn:microsoft.com/office/officeart/2018/2/layout/IconVerticalSolidList"/>
    <dgm:cxn modelId="{1BB76211-0F3E-4298-A81E-98D8287981D5}" type="presParOf" srcId="{BFD8D31C-0304-4D78-B4BC-CCB13293E35D}" destId="{66655EA8-6D98-448E-B7F0-B25BF1157968}" srcOrd="3" destOrd="0" presId="urn:microsoft.com/office/officeart/2018/2/layout/IconVerticalSolidList"/>
    <dgm:cxn modelId="{1D4E3ADF-2CA7-4364-962B-C80DF12E880F}" type="presParOf" srcId="{0BE5DD84-51F8-435F-8455-023F657B5C51}" destId="{22284A11-5C91-4736-9FE1-1DB58670B92A}" srcOrd="5" destOrd="0" presId="urn:microsoft.com/office/officeart/2018/2/layout/IconVerticalSolidList"/>
    <dgm:cxn modelId="{CAC64084-9572-44B3-AAA9-F447F769FFBF}" type="presParOf" srcId="{0BE5DD84-51F8-435F-8455-023F657B5C51}" destId="{6C375FEB-50CC-4902-9CB8-B0856CA1109B}" srcOrd="6" destOrd="0" presId="urn:microsoft.com/office/officeart/2018/2/layout/IconVerticalSolidList"/>
    <dgm:cxn modelId="{FBC9E9AD-B659-428D-BF7C-639682FB32BA}" type="presParOf" srcId="{6C375FEB-50CC-4902-9CB8-B0856CA1109B}" destId="{D7FDF9B4-236A-4DAB-A22C-B88E91A6CB86}" srcOrd="0" destOrd="0" presId="urn:microsoft.com/office/officeart/2018/2/layout/IconVerticalSolidList"/>
    <dgm:cxn modelId="{020F309B-5247-4B6E-B79F-CA3F800977FA}" type="presParOf" srcId="{6C375FEB-50CC-4902-9CB8-B0856CA1109B}" destId="{B4483CC9-969F-4F06-ABA0-AF32F1780230}" srcOrd="1" destOrd="0" presId="urn:microsoft.com/office/officeart/2018/2/layout/IconVerticalSolidList"/>
    <dgm:cxn modelId="{D8745B28-10BF-462E-89E5-014949235203}" type="presParOf" srcId="{6C375FEB-50CC-4902-9CB8-B0856CA1109B}" destId="{D4659C55-D96C-49E0-851E-51664083B654}" srcOrd="2" destOrd="0" presId="urn:microsoft.com/office/officeart/2018/2/layout/IconVerticalSolidList"/>
    <dgm:cxn modelId="{E957B159-F81C-4148-A739-7A270DC302A7}" type="presParOf" srcId="{6C375FEB-50CC-4902-9CB8-B0856CA1109B}" destId="{006A4E24-AECF-4916-98F9-BD39F18FB196}" srcOrd="3" destOrd="0" presId="urn:microsoft.com/office/officeart/2018/2/layout/IconVerticalSolidList"/>
    <dgm:cxn modelId="{DF447415-4BE8-46E6-A43D-E172D4500D41}" type="presParOf" srcId="{0BE5DD84-51F8-435F-8455-023F657B5C51}" destId="{766915E7-F497-4B19-845F-DB210B2F96E8}" srcOrd="7" destOrd="0" presId="urn:microsoft.com/office/officeart/2018/2/layout/IconVerticalSolidList"/>
    <dgm:cxn modelId="{A3ADEE63-CBF2-4DBA-AD59-78137717057A}" type="presParOf" srcId="{0BE5DD84-51F8-435F-8455-023F657B5C51}" destId="{EA59339E-CD5D-4609-8955-5B8D27EFCAD9}" srcOrd="8" destOrd="0" presId="urn:microsoft.com/office/officeart/2018/2/layout/IconVerticalSolidList"/>
    <dgm:cxn modelId="{1466CBC5-F63E-4E13-BA7B-FAE18063D37E}" type="presParOf" srcId="{EA59339E-CD5D-4609-8955-5B8D27EFCAD9}" destId="{E8F69F41-5BF9-442E-8196-4A88D654DB8A}" srcOrd="0" destOrd="0" presId="urn:microsoft.com/office/officeart/2018/2/layout/IconVerticalSolidList"/>
    <dgm:cxn modelId="{64C33BD3-6960-4FCE-AFCC-4190DEB36619}" type="presParOf" srcId="{EA59339E-CD5D-4609-8955-5B8D27EFCAD9}" destId="{9318E48A-D978-465B-8A7A-B364D9FE31BC}" srcOrd="1" destOrd="0" presId="urn:microsoft.com/office/officeart/2018/2/layout/IconVerticalSolidList"/>
    <dgm:cxn modelId="{AC603D83-FF89-4119-911B-449D533C445C}" type="presParOf" srcId="{EA59339E-CD5D-4609-8955-5B8D27EFCAD9}" destId="{FEE3DC26-6D60-46AF-B573-3274BC14F033}" srcOrd="2" destOrd="0" presId="urn:microsoft.com/office/officeart/2018/2/layout/IconVerticalSolidList"/>
    <dgm:cxn modelId="{B186851B-147E-4028-88F9-EE13B39B4969}" type="presParOf" srcId="{EA59339E-CD5D-4609-8955-5B8D27EFCAD9}" destId="{AB20B9D3-6891-4C76-8BEE-782C99EF7E45}" srcOrd="3" destOrd="0" presId="urn:microsoft.com/office/officeart/2018/2/layout/IconVerticalSolidList"/>
    <dgm:cxn modelId="{D9D76AAB-56DE-4C53-B94D-1706D41104D9}" type="presParOf" srcId="{EA59339E-CD5D-4609-8955-5B8D27EFCAD9}" destId="{9CD7A0FD-1B59-491A-B639-DAC5D8898387}" srcOrd="4" destOrd="0" presId="urn:microsoft.com/office/officeart/2018/2/layout/IconVerticalSolidList"/>
    <dgm:cxn modelId="{C6EFFCA2-96BE-466A-A90E-88F1D9421B22}" type="presParOf" srcId="{0BE5DD84-51F8-435F-8455-023F657B5C51}" destId="{ECC9BE1E-DE4A-4F3A-9840-2D9A72943278}" srcOrd="9" destOrd="0" presId="urn:microsoft.com/office/officeart/2018/2/layout/IconVerticalSolidList"/>
    <dgm:cxn modelId="{F62FFD10-78F2-4989-A3B7-4789F82F2195}" type="presParOf" srcId="{0BE5DD84-51F8-435F-8455-023F657B5C51}" destId="{FCB759E9-2A51-4EBE-8D29-1E1D4B1AEF39}" srcOrd="10" destOrd="0" presId="urn:microsoft.com/office/officeart/2018/2/layout/IconVerticalSolidList"/>
    <dgm:cxn modelId="{B7DEFBE3-66D5-4C22-B3CB-29B505F28797}" type="presParOf" srcId="{FCB759E9-2A51-4EBE-8D29-1E1D4B1AEF39}" destId="{4D72D728-6A08-4D0E-B511-964F9582AE0E}" srcOrd="0" destOrd="0" presId="urn:microsoft.com/office/officeart/2018/2/layout/IconVerticalSolidList"/>
    <dgm:cxn modelId="{EF875C63-904F-4B51-AF22-84254EFD8C97}" type="presParOf" srcId="{FCB759E9-2A51-4EBE-8D29-1E1D4B1AEF39}" destId="{4159A5D5-6FE8-41BF-8B04-92CB1F4A77EC}" srcOrd="1" destOrd="0" presId="urn:microsoft.com/office/officeart/2018/2/layout/IconVerticalSolidList"/>
    <dgm:cxn modelId="{58C93466-183C-4138-80C1-1D8FC448E0CF}" type="presParOf" srcId="{FCB759E9-2A51-4EBE-8D29-1E1D4B1AEF39}" destId="{7C3D78F9-6B73-40B6-B3C6-7D1AC4827FF6}" srcOrd="2" destOrd="0" presId="urn:microsoft.com/office/officeart/2018/2/layout/IconVerticalSolidList"/>
    <dgm:cxn modelId="{F9BFEAB6-7088-4B98-98DE-7276D49B67AF}" type="presParOf" srcId="{FCB759E9-2A51-4EBE-8D29-1E1D4B1AEF39}" destId="{71357879-DF37-43F5-B7E5-818DAC26B44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0A778F-FCB7-4E8D-925D-D932D3FBC4A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099A2BFF-AFAA-411C-A81C-E3B465982D01}">
      <dgm:prSet/>
      <dgm:spPr/>
      <dgm:t>
        <a:bodyPr/>
        <a:lstStyle/>
        <a:p>
          <a:r>
            <a:rPr lang="en-US" dirty="0"/>
            <a:t>OBBBA included significant Medicaid changes including:</a:t>
          </a:r>
        </a:p>
      </dgm:t>
    </dgm:pt>
    <dgm:pt modelId="{21893A9F-85C3-4C32-959A-3C55BFAEEA0C}" type="parTrans" cxnId="{CBD1AC3B-D712-4F98-951D-A416237FA568}">
      <dgm:prSet/>
      <dgm:spPr/>
      <dgm:t>
        <a:bodyPr/>
        <a:lstStyle/>
        <a:p>
          <a:endParaRPr lang="en-US"/>
        </a:p>
      </dgm:t>
    </dgm:pt>
    <dgm:pt modelId="{2B5FAAE4-4D5C-4B73-BE8A-BD24A8BC5F65}" type="sibTrans" cxnId="{CBD1AC3B-D712-4F98-951D-A416237FA568}">
      <dgm:prSet/>
      <dgm:spPr/>
      <dgm:t>
        <a:bodyPr/>
        <a:lstStyle/>
        <a:p>
          <a:endParaRPr lang="en-US"/>
        </a:p>
      </dgm:t>
    </dgm:pt>
    <dgm:pt modelId="{64500946-469D-4936-9691-2F59611D1C12}">
      <dgm:prSet/>
      <dgm:spPr/>
      <dgm:t>
        <a:bodyPr/>
        <a:lstStyle/>
        <a:p>
          <a:r>
            <a:rPr lang="en-US" dirty="0"/>
            <a:t>Eligibility requirements for individuals to qualify</a:t>
          </a:r>
        </a:p>
      </dgm:t>
    </dgm:pt>
    <dgm:pt modelId="{822BE42C-338D-46A4-A63C-E3DE080275DA}" type="parTrans" cxnId="{31FC6B50-15C5-48E1-BAB5-D27D1B2CFB28}">
      <dgm:prSet/>
      <dgm:spPr/>
      <dgm:t>
        <a:bodyPr/>
        <a:lstStyle/>
        <a:p>
          <a:endParaRPr lang="en-US"/>
        </a:p>
      </dgm:t>
    </dgm:pt>
    <dgm:pt modelId="{E92CBE49-E017-401D-BAAE-356AD36129CE}" type="sibTrans" cxnId="{31FC6B50-15C5-48E1-BAB5-D27D1B2CFB28}">
      <dgm:prSet/>
      <dgm:spPr/>
      <dgm:t>
        <a:bodyPr/>
        <a:lstStyle/>
        <a:p>
          <a:endParaRPr lang="en-US"/>
        </a:p>
      </dgm:t>
    </dgm:pt>
    <dgm:pt modelId="{E08F9A0D-A8D1-4553-A6DE-9B2B99E229CC}">
      <dgm:prSet/>
      <dgm:spPr/>
      <dgm:t>
        <a:bodyPr/>
        <a:lstStyle/>
        <a:p>
          <a:r>
            <a:rPr lang="en-US" dirty="0"/>
            <a:t>Cuts to Medicaid funding- will run through states; direct impacts to be seen in 2026-2027 and will vary by state, program, etc.</a:t>
          </a:r>
        </a:p>
      </dgm:t>
    </dgm:pt>
    <dgm:pt modelId="{01AC0E6C-90BF-411D-8D5E-7DD279318381}" type="parTrans" cxnId="{337BDBF8-FFF5-4275-9A11-08F6FA5CA9C0}">
      <dgm:prSet/>
      <dgm:spPr/>
      <dgm:t>
        <a:bodyPr/>
        <a:lstStyle/>
        <a:p>
          <a:endParaRPr lang="en-US"/>
        </a:p>
      </dgm:t>
    </dgm:pt>
    <dgm:pt modelId="{EE03DFF3-80A7-45DA-8086-B729309850BE}" type="sibTrans" cxnId="{337BDBF8-FFF5-4275-9A11-08F6FA5CA9C0}">
      <dgm:prSet/>
      <dgm:spPr/>
      <dgm:t>
        <a:bodyPr/>
        <a:lstStyle/>
        <a:p>
          <a:endParaRPr lang="en-US"/>
        </a:p>
      </dgm:t>
    </dgm:pt>
    <dgm:pt modelId="{2271807A-39C0-4B4A-ACC6-D187FF3216DC}">
      <dgm:prSet/>
      <dgm:spPr/>
      <dgm:t>
        <a:bodyPr/>
        <a:lstStyle/>
        <a:p>
          <a:r>
            <a:rPr lang="en-US" dirty="0"/>
            <a:t>Supplemental Nutrition Assistance Program (SNAP)</a:t>
          </a:r>
        </a:p>
      </dgm:t>
    </dgm:pt>
    <dgm:pt modelId="{5C4CD49C-FD27-4FD5-96EF-B72C3855E76E}" type="parTrans" cxnId="{7B61CE1C-EA18-4DCE-8D0F-C651CB2DD073}">
      <dgm:prSet/>
      <dgm:spPr/>
      <dgm:t>
        <a:bodyPr/>
        <a:lstStyle/>
        <a:p>
          <a:endParaRPr lang="en-US"/>
        </a:p>
      </dgm:t>
    </dgm:pt>
    <dgm:pt modelId="{33225DC4-E500-4CF7-BD35-A73EEFCD697A}" type="sibTrans" cxnId="{7B61CE1C-EA18-4DCE-8D0F-C651CB2DD073}">
      <dgm:prSet/>
      <dgm:spPr/>
      <dgm:t>
        <a:bodyPr/>
        <a:lstStyle/>
        <a:p>
          <a:endParaRPr lang="en-US"/>
        </a:p>
      </dgm:t>
    </dgm:pt>
    <dgm:pt modelId="{4C88FA6A-2C8D-4211-9080-51AB30809A18}">
      <dgm:prSet/>
      <dgm:spPr/>
      <dgm:t>
        <a:bodyPr/>
        <a:lstStyle/>
        <a:p>
          <a:r>
            <a:rPr lang="en-US" dirty="0"/>
            <a:t>Changes in eligibility requirements</a:t>
          </a:r>
        </a:p>
      </dgm:t>
    </dgm:pt>
    <dgm:pt modelId="{03A21E9C-53E7-4953-96C5-5557E4810D8D}" type="parTrans" cxnId="{BFC22D6C-B2D2-4B31-8176-CB6B57762851}">
      <dgm:prSet/>
      <dgm:spPr/>
      <dgm:t>
        <a:bodyPr/>
        <a:lstStyle/>
        <a:p>
          <a:endParaRPr lang="en-US"/>
        </a:p>
      </dgm:t>
    </dgm:pt>
    <dgm:pt modelId="{3E747359-90F4-4EB0-824D-28233D6854AC}" type="sibTrans" cxnId="{BFC22D6C-B2D2-4B31-8176-CB6B57762851}">
      <dgm:prSet/>
      <dgm:spPr/>
      <dgm:t>
        <a:bodyPr/>
        <a:lstStyle/>
        <a:p>
          <a:endParaRPr lang="en-US"/>
        </a:p>
      </dgm:t>
    </dgm:pt>
    <dgm:pt modelId="{0C629D86-E8A2-4671-838A-467D02F83FCE}">
      <dgm:prSet/>
      <dgm:spPr/>
      <dgm:t>
        <a:bodyPr/>
        <a:lstStyle/>
        <a:p>
          <a:r>
            <a:rPr lang="en-US" dirty="0"/>
            <a:t>Shifting more to states </a:t>
          </a:r>
        </a:p>
      </dgm:t>
    </dgm:pt>
    <dgm:pt modelId="{360C649E-2580-4D04-B2D4-FDBD2F029039}" type="parTrans" cxnId="{27BF47AF-57C5-4390-A83D-0C1F75F315CA}">
      <dgm:prSet/>
      <dgm:spPr/>
      <dgm:t>
        <a:bodyPr/>
        <a:lstStyle/>
        <a:p>
          <a:endParaRPr lang="en-US"/>
        </a:p>
      </dgm:t>
    </dgm:pt>
    <dgm:pt modelId="{FF4EC97F-B90B-41A8-A945-1E8E9D98AA9D}" type="sibTrans" cxnId="{27BF47AF-57C5-4390-A83D-0C1F75F315CA}">
      <dgm:prSet/>
      <dgm:spPr/>
      <dgm:t>
        <a:bodyPr/>
        <a:lstStyle/>
        <a:p>
          <a:endParaRPr lang="en-US"/>
        </a:p>
      </dgm:t>
    </dgm:pt>
    <dgm:pt modelId="{57D21632-923D-4096-A9F4-11BE1494A8D5}">
      <dgm:prSet/>
      <dgm:spPr/>
      <dgm:t>
        <a:bodyPr/>
        <a:lstStyle/>
        <a:p>
          <a:pPr rtl="0"/>
          <a:r>
            <a:rPr lang="en-US" dirty="0">
              <a:latin typeface="Calibri"/>
            </a:rPr>
            <a:t>Impact to Clubs</a:t>
          </a:r>
          <a:r>
            <a:rPr lang="en-US" dirty="0"/>
            <a:t>: Youth and families served; assistance needed.  State funding ripple-effects</a:t>
          </a:r>
        </a:p>
      </dgm:t>
    </dgm:pt>
    <dgm:pt modelId="{54D28C31-A7B0-40E9-B061-C733C3163EA8}" type="parTrans" cxnId="{8934F517-32DE-4C09-BF3F-E508D7351D92}">
      <dgm:prSet/>
      <dgm:spPr/>
      <dgm:t>
        <a:bodyPr/>
        <a:lstStyle/>
        <a:p>
          <a:endParaRPr lang="en-US"/>
        </a:p>
      </dgm:t>
    </dgm:pt>
    <dgm:pt modelId="{46CEDD3C-A117-4A74-A5EA-53F612C26452}" type="sibTrans" cxnId="{8934F517-32DE-4C09-BF3F-E508D7351D92}">
      <dgm:prSet/>
      <dgm:spPr/>
      <dgm:t>
        <a:bodyPr/>
        <a:lstStyle/>
        <a:p>
          <a:endParaRPr lang="en-US"/>
        </a:p>
      </dgm:t>
    </dgm:pt>
    <dgm:pt modelId="{03609F87-B815-4050-8B19-EA2ACDD6BD31}" type="pres">
      <dgm:prSet presAssocID="{7C0A778F-FCB7-4E8D-925D-D932D3FBC4A2}" presName="root" presStyleCnt="0">
        <dgm:presLayoutVars>
          <dgm:dir/>
          <dgm:resizeHandles val="exact"/>
        </dgm:presLayoutVars>
      </dgm:prSet>
      <dgm:spPr/>
    </dgm:pt>
    <dgm:pt modelId="{5D91DC26-0009-4F11-AFAD-2C147337D8BF}" type="pres">
      <dgm:prSet presAssocID="{099A2BFF-AFAA-411C-A81C-E3B465982D01}" presName="compNode" presStyleCnt="0"/>
      <dgm:spPr/>
    </dgm:pt>
    <dgm:pt modelId="{E5F52A1E-9C2B-482C-92FB-5A0F163221CC}" type="pres">
      <dgm:prSet presAssocID="{099A2BFF-AFAA-411C-A81C-E3B465982D01}" presName="bgRect" presStyleLbl="bgShp" presStyleIdx="0" presStyleCnt="3"/>
      <dgm:spPr/>
    </dgm:pt>
    <dgm:pt modelId="{163489AA-E619-43C2-82CD-DCA01B1C2D68}" type="pres">
      <dgm:prSet presAssocID="{099A2BFF-AFAA-411C-A81C-E3B465982D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FB4C08CF-62F1-4250-98DF-25478CEC456D}" type="pres">
      <dgm:prSet presAssocID="{099A2BFF-AFAA-411C-A81C-E3B465982D01}" presName="spaceRect" presStyleCnt="0"/>
      <dgm:spPr/>
    </dgm:pt>
    <dgm:pt modelId="{FDEBFDEC-B3BB-4AA1-8801-6A508657AF48}" type="pres">
      <dgm:prSet presAssocID="{099A2BFF-AFAA-411C-A81C-E3B465982D01}" presName="parTx" presStyleLbl="revTx" presStyleIdx="0" presStyleCnt="5">
        <dgm:presLayoutVars>
          <dgm:chMax val="0"/>
          <dgm:chPref val="0"/>
        </dgm:presLayoutVars>
      </dgm:prSet>
      <dgm:spPr/>
    </dgm:pt>
    <dgm:pt modelId="{1F3C4C41-D013-416A-85D5-FA1C5825C746}" type="pres">
      <dgm:prSet presAssocID="{099A2BFF-AFAA-411C-A81C-E3B465982D01}" presName="desTx" presStyleLbl="revTx" presStyleIdx="1" presStyleCnt="5">
        <dgm:presLayoutVars/>
      </dgm:prSet>
      <dgm:spPr/>
    </dgm:pt>
    <dgm:pt modelId="{33354882-75B5-424B-A07E-A6B20B27E657}" type="pres">
      <dgm:prSet presAssocID="{2B5FAAE4-4D5C-4B73-BE8A-BD24A8BC5F65}" presName="sibTrans" presStyleCnt="0"/>
      <dgm:spPr/>
    </dgm:pt>
    <dgm:pt modelId="{F356CB84-7C7A-4C7C-BE81-B65556ADAFC1}" type="pres">
      <dgm:prSet presAssocID="{2271807A-39C0-4B4A-ACC6-D187FF3216DC}" presName="compNode" presStyleCnt="0"/>
      <dgm:spPr/>
    </dgm:pt>
    <dgm:pt modelId="{113A2FBC-DECA-4BF3-9BD6-739F9A09F750}" type="pres">
      <dgm:prSet presAssocID="{2271807A-39C0-4B4A-ACC6-D187FF3216DC}" presName="bgRect" presStyleLbl="bgShp" presStyleIdx="1" presStyleCnt="3"/>
      <dgm:spPr/>
    </dgm:pt>
    <dgm:pt modelId="{B8AD0D43-061E-49CF-9A79-C2F01D08F78E}" type="pres">
      <dgm:prSet presAssocID="{2271807A-39C0-4B4A-ACC6-D187FF3216D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llet"/>
        </a:ext>
      </dgm:extLst>
    </dgm:pt>
    <dgm:pt modelId="{F271C919-42A7-4853-AA5D-249A9A48F4D1}" type="pres">
      <dgm:prSet presAssocID="{2271807A-39C0-4B4A-ACC6-D187FF3216DC}" presName="spaceRect" presStyleCnt="0"/>
      <dgm:spPr/>
    </dgm:pt>
    <dgm:pt modelId="{425C8842-B968-4676-871F-B9F669676C0D}" type="pres">
      <dgm:prSet presAssocID="{2271807A-39C0-4B4A-ACC6-D187FF3216DC}" presName="parTx" presStyleLbl="revTx" presStyleIdx="2" presStyleCnt="5">
        <dgm:presLayoutVars>
          <dgm:chMax val="0"/>
          <dgm:chPref val="0"/>
        </dgm:presLayoutVars>
      </dgm:prSet>
      <dgm:spPr/>
    </dgm:pt>
    <dgm:pt modelId="{BE0AB888-D9CA-4156-8624-3D1F5C8FE407}" type="pres">
      <dgm:prSet presAssocID="{2271807A-39C0-4B4A-ACC6-D187FF3216DC}" presName="desTx" presStyleLbl="revTx" presStyleIdx="3" presStyleCnt="5">
        <dgm:presLayoutVars/>
      </dgm:prSet>
      <dgm:spPr/>
    </dgm:pt>
    <dgm:pt modelId="{63D13799-1660-498A-9870-0B588F06F7DE}" type="pres">
      <dgm:prSet presAssocID="{33225DC4-E500-4CF7-BD35-A73EEFCD697A}" presName="sibTrans" presStyleCnt="0"/>
      <dgm:spPr/>
    </dgm:pt>
    <dgm:pt modelId="{54574EFB-2A9A-44F1-BF6D-73FD85B22896}" type="pres">
      <dgm:prSet presAssocID="{57D21632-923D-4096-A9F4-11BE1494A8D5}" presName="compNode" presStyleCnt="0"/>
      <dgm:spPr/>
    </dgm:pt>
    <dgm:pt modelId="{F4292A18-85AB-407C-826F-7B4E9C999066}" type="pres">
      <dgm:prSet presAssocID="{57D21632-923D-4096-A9F4-11BE1494A8D5}" presName="bgRect" presStyleLbl="bgShp" presStyleIdx="2" presStyleCnt="3"/>
      <dgm:spPr/>
    </dgm:pt>
    <dgm:pt modelId="{C9E326A1-D273-4E0F-AECC-C03294B5D927}" type="pres">
      <dgm:prSet presAssocID="{57D21632-923D-4096-A9F4-11BE1494A8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ter Polo player"/>
        </a:ext>
      </dgm:extLst>
    </dgm:pt>
    <dgm:pt modelId="{A123D625-34EF-4B2B-9E5D-0866C1213906}" type="pres">
      <dgm:prSet presAssocID="{57D21632-923D-4096-A9F4-11BE1494A8D5}" presName="spaceRect" presStyleCnt="0"/>
      <dgm:spPr/>
    </dgm:pt>
    <dgm:pt modelId="{27106790-5989-49AE-B003-21DB03D7EAD6}" type="pres">
      <dgm:prSet presAssocID="{57D21632-923D-4096-A9F4-11BE1494A8D5}" presName="parTx" presStyleLbl="revTx" presStyleIdx="4" presStyleCnt="5">
        <dgm:presLayoutVars>
          <dgm:chMax val="0"/>
          <dgm:chPref val="0"/>
        </dgm:presLayoutVars>
      </dgm:prSet>
      <dgm:spPr/>
    </dgm:pt>
  </dgm:ptLst>
  <dgm:cxnLst>
    <dgm:cxn modelId="{8934F517-32DE-4C09-BF3F-E508D7351D92}" srcId="{7C0A778F-FCB7-4E8D-925D-D932D3FBC4A2}" destId="{57D21632-923D-4096-A9F4-11BE1494A8D5}" srcOrd="2" destOrd="0" parTransId="{54D28C31-A7B0-40E9-B061-C733C3163EA8}" sibTransId="{46CEDD3C-A117-4A74-A5EA-53F612C26452}"/>
    <dgm:cxn modelId="{2A3BE318-8D8F-4C36-BB1D-E610F97813E8}" type="presOf" srcId="{0C629D86-E8A2-4671-838A-467D02F83FCE}" destId="{BE0AB888-D9CA-4156-8624-3D1F5C8FE407}" srcOrd="0" destOrd="1" presId="urn:microsoft.com/office/officeart/2018/2/layout/IconVerticalSolidList"/>
    <dgm:cxn modelId="{7B61CE1C-EA18-4DCE-8D0F-C651CB2DD073}" srcId="{7C0A778F-FCB7-4E8D-925D-D932D3FBC4A2}" destId="{2271807A-39C0-4B4A-ACC6-D187FF3216DC}" srcOrd="1" destOrd="0" parTransId="{5C4CD49C-FD27-4FD5-96EF-B72C3855E76E}" sibTransId="{33225DC4-E500-4CF7-BD35-A73EEFCD697A}"/>
    <dgm:cxn modelId="{CBD1AC3B-D712-4F98-951D-A416237FA568}" srcId="{7C0A778F-FCB7-4E8D-925D-D932D3FBC4A2}" destId="{099A2BFF-AFAA-411C-A81C-E3B465982D01}" srcOrd="0" destOrd="0" parTransId="{21893A9F-85C3-4C32-959A-3C55BFAEEA0C}" sibTransId="{2B5FAAE4-4D5C-4B73-BE8A-BD24A8BC5F65}"/>
    <dgm:cxn modelId="{3CA43B4A-10B3-404A-B5A5-59D4A1049BF7}" type="presOf" srcId="{E08F9A0D-A8D1-4553-A6DE-9B2B99E229CC}" destId="{1F3C4C41-D013-416A-85D5-FA1C5825C746}" srcOrd="0" destOrd="1" presId="urn:microsoft.com/office/officeart/2018/2/layout/IconVerticalSolidList"/>
    <dgm:cxn modelId="{BFC22D6C-B2D2-4B31-8176-CB6B57762851}" srcId="{2271807A-39C0-4B4A-ACC6-D187FF3216DC}" destId="{4C88FA6A-2C8D-4211-9080-51AB30809A18}" srcOrd="0" destOrd="0" parTransId="{03A21E9C-53E7-4953-96C5-5557E4810D8D}" sibTransId="{3E747359-90F4-4EB0-824D-28233D6854AC}"/>
    <dgm:cxn modelId="{BB48834F-A507-4B02-B018-7DA52E1857F4}" type="presOf" srcId="{7C0A778F-FCB7-4E8D-925D-D932D3FBC4A2}" destId="{03609F87-B815-4050-8B19-EA2ACDD6BD31}" srcOrd="0" destOrd="0" presId="urn:microsoft.com/office/officeart/2018/2/layout/IconVerticalSolidList"/>
    <dgm:cxn modelId="{31FC6B50-15C5-48E1-BAB5-D27D1B2CFB28}" srcId="{099A2BFF-AFAA-411C-A81C-E3B465982D01}" destId="{64500946-469D-4936-9691-2F59611D1C12}" srcOrd="0" destOrd="0" parTransId="{822BE42C-338D-46A4-A63C-E3DE080275DA}" sibTransId="{E92CBE49-E017-401D-BAAE-356AD36129CE}"/>
    <dgm:cxn modelId="{A836D857-4CF8-4EFC-BDC5-992B2B6E6D4E}" type="presOf" srcId="{57D21632-923D-4096-A9F4-11BE1494A8D5}" destId="{27106790-5989-49AE-B003-21DB03D7EAD6}" srcOrd="0" destOrd="0" presId="urn:microsoft.com/office/officeart/2018/2/layout/IconVerticalSolidList"/>
    <dgm:cxn modelId="{6BE06990-6C5F-4C6B-9A53-242F9DE3E120}" type="presOf" srcId="{4C88FA6A-2C8D-4211-9080-51AB30809A18}" destId="{BE0AB888-D9CA-4156-8624-3D1F5C8FE407}" srcOrd="0" destOrd="0" presId="urn:microsoft.com/office/officeart/2018/2/layout/IconVerticalSolidList"/>
    <dgm:cxn modelId="{8A76699A-B0A5-40B0-9E76-DABA9BC80A48}" type="presOf" srcId="{64500946-469D-4936-9691-2F59611D1C12}" destId="{1F3C4C41-D013-416A-85D5-FA1C5825C746}" srcOrd="0" destOrd="0" presId="urn:microsoft.com/office/officeart/2018/2/layout/IconVerticalSolidList"/>
    <dgm:cxn modelId="{27BF47AF-57C5-4390-A83D-0C1F75F315CA}" srcId="{2271807A-39C0-4B4A-ACC6-D187FF3216DC}" destId="{0C629D86-E8A2-4671-838A-467D02F83FCE}" srcOrd="1" destOrd="0" parTransId="{360C649E-2580-4D04-B2D4-FDBD2F029039}" sibTransId="{FF4EC97F-B90B-41A8-A945-1E8E9D98AA9D}"/>
    <dgm:cxn modelId="{EB7ABDCD-74DF-4267-8549-863BAB9D7EAA}" type="presOf" srcId="{099A2BFF-AFAA-411C-A81C-E3B465982D01}" destId="{FDEBFDEC-B3BB-4AA1-8801-6A508657AF48}" srcOrd="0" destOrd="0" presId="urn:microsoft.com/office/officeart/2018/2/layout/IconVerticalSolidList"/>
    <dgm:cxn modelId="{337BDBF8-FFF5-4275-9A11-08F6FA5CA9C0}" srcId="{099A2BFF-AFAA-411C-A81C-E3B465982D01}" destId="{E08F9A0D-A8D1-4553-A6DE-9B2B99E229CC}" srcOrd="1" destOrd="0" parTransId="{01AC0E6C-90BF-411D-8D5E-7DD279318381}" sibTransId="{EE03DFF3-80A7-45DA-8086-B729309850BE}"/>
    <dgm:cxn modelId="{A82CD8FE-BB6E-4736-8400-C327E79AA1B0}" type="presOf" srcId="{2271807A-39C0-4B4A-ACC6-D187FF3216DC}" destId="{425C8842-B968-4676-871F-B9F669676C0D}" srcOrd="0" destOrd="0" presId="urn:microsoft.com/office/officeart/2018/2/layout/IconVerticalSolidList"/>
    <dgm:cxn modelId="{93B878A5-E570-4DCA-8DE1-1418E3C8DE64}" type="presParOf" srcId="{03609F87-B815-4050-8B19-EA2ACDD6BD31}" destId="{5D91DC26-0009-4F11-AFAD-2C147337D8BF}" srcOrd="0" destOrd="0" presId="urn:microsoft.com/office/officeart/2018/2/layout/IconVerticalSolidList"/>
    <dgm:cxn modelId="{B98003F3-DE9C-484F-BFA0-FED2A6F4505E}" type="presParOf" srcId="{5D91DC26-0009-4F11-AFAD-2C147337D8BF}" destId="{E5F52A1E-9C2B-482C-92FB-5A0F163221CC}" srcOrd="0" destOrd="0" presId="urn:microsoft.com/office/officeart/2018/2/layout/IconVerticalSolidList"/>
    <dgm:cxn modelId="{8BFD053C-BE98-44E4-87AB-D06B539F04C5}" type="presParOf" srcId="{5D91DC26-0009-4F11-AFAD-2C147337D8BF}" destId="{163489AA-E619-43C2-82CD-DCA01B1C2D68}" srcOrd="1" destOrd="0" presId="urn:microsoft.com/office/officeart/2018/2/layout/IconVerticalSolidList"/>
    <dgm:cxn modelId="{3A528763-EFF9-471F-B98F-4FA41CEF3988}" type="presParOf" srcId="{5D91DC26-0009-4F11-AFAD-2C147337D8BF}" destId="{FB4C08CF-62F1-4250-98DF-25478CEC456D}" srcOrd="2" destOrd="0" presId="urn:microsoft.com/office/officeart/2018/2/layout/IconVerticalSolidList"/>
    <dgm:cxn modelId="{77BA0885-66B8-48B0-99CE-8BEA1E9354D8}" type="presParOf" srcId="{5D91DC26-0009-4F11-AFAD-2C147337D8BF}" destId="{FDEBFDEC-B3BB-4AA1-8801-6A508657AF48}" srcOrd="3" destOrd="0" presId="urn:microsoft.com/office/officeart/2018/2/layout/IconVerticalSolidList"/>
    <dgm:cxn modelId="{5A270C66-8039-4DD4-80CF-5451B4699131}" type="presParOf" srcId="{5D91DC26-0009-4F11-AFAD-2C147337D8BF}" destId="{1F3C4C41-D013-416A-85D5-FA1C5825C746}" srcOrd="4" destOrd="0" presId="urn:microsoft.com/office/officeart/2018/2/layout/IconVerticalSolidList"/>
    <dgm:cxn modelId="{46AD5C29-83E0-4303-9971-7696990AE544}" type="presParOf" srcId="{03609F87-B815-4050-8B19-EA2ACDD6BD31}" destId="{33354882-75B5-424B-A07E-A6B20B27E657}" srcOrd="1" destOrd="0" presId="urn:microsoft.com/office/officeart/2018/2/layout/IconVerticalSolidList"/>
    <dgm:cxn modelId="{8972811C-544F-4773-AF0F-9267BE413737}" type="presParOf" srcId="{03609F87-B815-4050-8B19-EA2ACDD6BD31}" destId="{F356CB84-7C7A-4C7C-BE81-B65556ADAFC1}" srcOrd="2" destOrd="0" presId="urn:microsoft.com/office/officeart/2018/2/layout/IconVerticalSolidList"/>
    <dgm:cxn modelId="{61618E17-CAB5-482D-A21C-3277784B71DA}" type="presParOf" srcId="{F356CB84-7C7A-4C7C-BE81-B65556ADAFC1}" destId="{113A2FBC-DECA-4BF3-9BD6-739F9A09F750}" srcOrd="0" destOrd="0" presId="urn:microsoft.com/office/officeart/2018/2/layout/IconVerticalSolidList"/>
    <dgm:cxn modelId="{74109EAF-83C3-4B91-998D-8EBF7E643F9C}" type="presParOf" srcId="{F356CB84-7C7A-4C7C-BE81-B65556ADAFC1}" destId="{B8AD0D43-061E-49CF-9A79-C2F01D08F78E}" srcOrd="1" destOrd="0" presId="urn:microsoft.com/office/officeart/2018/2/layout/IconVerticalSolidList"/>
    <dgm:cxn modelId="{9738388E-8118-4117-8CE8-280AA2CBCCB2}" type="presParOf" srcId="{F356CB84-7C7A-4C7C-BE81-B65556ADAFC1}" destId="{F271C919-42A7-4853-AA5D-249A9A48F4D1}" srcOrd="2" destOrd="0" presId="urn:microsoft.com/office/officeart/2018/2/layout/IconVerticalSolidList"/>
    <dgm:cxn modelId="{D014D836-69D2-43FD-93FB-1C52B6F22813}" type="presParOf" srcId="{F356CB84-7C7A-4C7C-BE81-B65556ADAFC1}" destId="{425C8842-B968-4676-871F-B9F669676C0D}" srcOrd="3" destOrd="0" presId="urn:microsoft.com/office/officeart/2018/2/layout/IconVerticalSolidList"/>
    <dgm:cxn modelId="{D0BA1205-2ABB-4993-8B9D-38AA3F389A6A}" type="presParOf" srcId="{F356CB84-7C7A-4C7C-BE81-B65556ADAFC1}" destId="{BE0AB888-D9CA-4156-8624-3D1F5C8FE407}" srcOrd="4" destOrd="0" presId="urn:microsoft.com/office/officeart/2018/2/layout/IconVerticalSolidList"/>
    <dgm:cxn modelId="{2F3E6C69-3349-4EF0-95EC-DD12DEA3529B}" type="presParOf" srcId="{03609F87-B815-4050-8B19-EA2ACDD6BD31}" destId="{63D13799-1660-498A-9870-0B588F06F7DE}" srcOrd="3" destOrd="0" presId="urn:microsoft.com/office/officeart/2018/2/layout/IconVerticalSolidList"/>
    <dgm:cxn modelId="{AA360D1B-6680-45B5-841B-132B8C6E258F}" type="presParOf" srcId="{03609F87-B815-4050-8B19-EA2ACDD6BD31}" destId="{54574EFB-2A9A-44F1-BF6D-73FD85B22896}" srcOrd="4" destOrd="0" presId="urn:microsoft.com/office/officeart/2018/2/layout/IconVerticalSolidList"/>
    <dgm:cxn modelId="{ADE5E9BA-6BA3-4C9A-AE60-0CB1F68B5D06}" type="presParOf" srcId="{54574EFB-2A9A-44F1-BF6D-73FD85B22896}" destId="{F4292A18-85AB-407C-826F-7B4E9C999066}" srcOrd="0" destOrd="0" presId="urn:microsoft.com/office/officeart/2018/2/layout/IconVerticalSolidList"/>
    <dgm:cxn modelId="{04FA4143-CE90-42C9-8F26-54D060DB35A7}" type="presParOf" srcId="{54574EFB-2A9A-44F1-BF6D-73FD85B22896}" destId="{C9E326A1-D273-4E0F-AECC-C03294B5D927}" srcOrd="1" destOrd="0" presId="urn:microsoft.com/office/officeart/2018/2/layout/IconVerticalSolidList"/>
    <dgm:cxn modelId="{D9195030-FD96-4E01-9682-720177CB33DA}" type="presParOf" srcId="{54574EFB-2A9A-44F1-BF6D-73FD85B22896}" destId="{A123D625-34EF-4B2B-9E5D-0866C1213906}" srcOrd="2" destOrd="0" presId="urn:microsoft.com/office/officeart/2018/2/layout/IconVerticalSolidList"/>
    <dgm:cxn modelId="{B00B7D03-854C-4945-8C13-8D99341CAE29}" type="presParOf" srcId="{54574EFB-2A9A-44F1-BF6D-73FD85B22896}" destId="{27106790-5989-49AE-B003-21DB03D7EAD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66C722-B9A7-4668-A39C-C4F16D50E945}">
      <dsp:nvSpPr>
        <dsp:cNvPr id="0" name=""/>
        <dsp:cNvSpPr/>
      </dsp:nvSpPr>
      <dsp:spPr>
        <a:xfrm>
          <a:off x="0" y="2240"/>
          <a:ext cx="8229600" cy="1047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9636A2-DE26-4E64-9F55-3F58909D0DA3}">
      <dsp:nvSpPr>
        <dsp:cNvPr id="0" name=""/>
        <dsp:cNvSpPr/>
      </dsp:nvSpPr>
      <dsp:spPr>
        <a:xfrm>
          <a:off x="316985" y="238014"/>
          <a:ext cx="576336" cy="576336"/>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311" t="9750" r="4668" b="10921"/>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144D2B-18A3-43FA-B6F7-EA770EA3B73A}">
      <dsp:nvSpPr>
        <dsp:cNvPr id="0" name=""/>
        <dsp:cNvSpPr/>
      </dsp:nvSpPr>
      <dsp:spPr>
        <a:xfrm>
          <a:off x="1210306" y="2240"/>
          <a:ext cx="7018110" cy="104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01" tIns="110901" rIns="110901" bIns="110901" numCol="1" spcCol="1270" anchor="ctr" anchorCtr="0">
          <a:noAutofit/>
        </a:bodyPr>
        <a:lstStyle/>
        <a:p>
          <a:pPr marL="0" lvl="0" indent="0" algn="l" defTabSz="711200">
            <a:lnSpc>
              <a:spcPct val="100000"/>
            </a:lnSpc>
            <a:spcBef>
              <a:spcPct val="0"/>
            </a:spcBef>
            <a:spcAft>
              <a:spcPct val="35000"/>
            </a:spcAft>
            <a:buNone/>
          </a:pPr>
          <a:r>
            <a:rPr lang="en-US" sz="1600" kern="1200" dirty="0"/>
            <a:t>One Big Beautiful Bill Act (OBBBA or OB3A) passed </a:t>
          </a:r>
          <a:br>
            <a:rPr lang="en-US" sz="1600" kern="1200" dirty="0"/>
          </a:br>
          <a:r>
            <a:rPr lang="en-US" sz="1600" kern="1200" dirty="0"/>
            <a:t>July 4, 2025</a:t>
          </a:r>
        </a:p>
      </dsp:txBody>
      <dsp:txXfrm>
        <a:off x="1210306" y="2240"/>
        <a:ext cx="7018110" cy="1047884"/>
      </dsp:txXfrm>
    </dsp:sp>
    <dsp:sp modelId="{80F6118F-A11B-4D1A-9465-47101800977B}">
      <dsp:nvSpPr>
        <dsp:cNvPr id="0" name=""/>
        <dsp:cNvSpPr/>
      </dsp:nvSpPr>
      <dsp:spPr>
        <a:xfrm>
          <a:off x="0" y="1312096"/>
          <a:ext cx="8229600" cy="1047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596227-513B-4166-9F75-3D2E6F353E83}">
      <dsp:nvSpPr>
        <dsp:cNvPr id="0" name=""/>
        <dsp:cNvSpPr/>
      </dsp:nvSpPr>
      <dsp:spPr>
        <a:xfrm>
          <a:off x="316985" y="1547870"/>
          <a:ext cx="576336" cy="576336"/>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22C545-07E7-4A0A-8BEF-50BCA37DF6C6}">
      <dsp:nvSpPr>
        <dsp:cNvPr id="0" name=""/>
        <dsp:cNvSpPr/>
      </dsp:nvSpPr>
      <dsp:spPr>
        <a:xfrm>
          <a:off x="1210306" y="1312096"/>
          <a:ext cx="7018110" cy="104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01" tIns="110901" rIns="110901" bIns="110901" numCol="1" spcCol="1270" anchor="ctr" anchorCtr="0">
          <a:noAutofit/>
        </a:bodyPr>
        <a:lstStyle/>
        <a:p>
          <a:pPr marL="0" lvl="0" indent="0" algn="l" defTabSz="711200">
            <a:lnSpc>
              <a:spcPct val="100000"/>
            </a:lnSpc>
            <a:spcBef>
              <a:spcPct val="0"/>
            </a:spcBef>
            <a:spcAft>
              <a:spcPct val="35000"/>
            </a:spcAft>
            <a:buNone/>
          </a:pPr>
          <a:r>
            <a:rPr lang="en-US" sz="1600" kern="1200" dirty="0"/>
            <a:t>This agenda covers the most impactful </a:t>
          </a:r>
          <a:r>
            <a:rPr lang="en-US" sz="1600" kern="1200" dirty="0">
              <a:latin typeface="Calibri"/>
            </a:rPr>
            <a:t>changes for </a:t>
          </a:r>
          <a:r>
            <a:rPr lang="en-US" sz="1600" kern="1200" dirty="0"/>
            <a:t>nonprofit organizations within the final bill</a:t>
          </a:r>
          <a:endParaRPr lang="en-US" sz="1600" kern="1200" dirty="0">
            <a:latin typeface="Calibri"/>
          </a:endParaRPr>
        </a:p>
      </dsp:txBody>
      <dsp:txXfrm>
        <a:off x="1210306" y="1312096"/>
        <a:ext cx="7018110" cy="1047884"/>
      </dsp:txXfrm>
    </dsp:sp>
    <dsp:sp modelId="{11CCBA3D-92A5-46DE-8BED-5525A3C2EF58}">
      <dsp:nvSpPr>
        <dsp:cNvPr id="0" name=""/>
        <dsp:cNvSpPr/>
      </dsp:nvSpPr>
      <dsp:spPr>
        <a:xfrm>
          <a:off x="0" y="2621952"/>
          <a:ext cx="8229600" cy="104788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4BD94-94E0-45EB-BA4E-B95F4EB1BA35}">
      <dsp:nvSpPr>
        <dsp:cNvPr id="0" name=""/>
        <dsp:cNvSpPr/>
      </dsp:nvSpPr>
      <dsp:spPr>
        <a:xfrm>
          <a:off x="316985" y="2857726"/>
          <a:ext cx="576336" cy="576336"/>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804" t="3766" r="14437" b="347"/>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BD487C-3AE8-4065-926D-96F222737DF2}">
      <dsp:nvSpPr>
        <dsp:cNvPr id="0" name=""/>
        <dsp:cNvSpPr/>
      </dsp:nvSpPr>
      <dsp:spPr>
        <a:xfrm>
          <a:off x="1210306" y="2621952"/>
          <a:ext cx="3703320" cy="104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01" tIns="110901" rIns="110901" bIns="110901" numCol="1" spcCol="1270" anchor="ctr" anchorCtr="0">
          <a:noAutofit/>
        </a:bodyPr>
        <a:lstStyle/>
        <a:p>
          <a:pPr marL="0" lvl="0" indent="0" algn="l" defTabSz="711200">
            <a:lnSpc>
              <a:spcPct val="100000"/>
            </a:lnSpc>
            <a:spcBef>
              <a:spcPct val="0"/>
            </a:spcBef>
            <a:spcAft>
              <a:spcPct val="35000"/>
            </a:spcAft>
            <a:buNone/>
          </a:pPr>
          <a:r>
            <a:rPr lang="en-US" sz="1600" kern="1200" dirty="0"/>
            <a:t>Prior versions of the bill included potentially harmful provisions to nonprofits that were REMOVED including:</a:t>
          </a:r>
        </a:p>
      </dsp:txBody>
      <dsp:txXfrm>
        <a:off x="1210306" y="2621952"/>
        <a:ext cx="3703320" cy="1047884"/>
      </dsp:txXfrm>
    </dsp:sp>
    <dsp:sp modelId="{5B4F4864-C10B-4BB3-951F-6BD4AAEBDDE5}">
      <dsp:nvSpPr>
        <dsp:cNvPr id="0" name=""/>
        <dsp:cNvSpPr/>
      </dsp:nvSpPr>
      <dsp:spPr>
        <a:xfrm>
          <a:off x="4913626" y="2621952"/>
          <a:ext cx="3314790" cy="104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901" tIns="110901" rIns="110901" bIns="110901" numCol="1" spcCol="1270" anchor="ctr" anchorCtr="0">
          <a:noAutofit/>
        </a:bodyPr>
        <a:lstStyle/>
        <a:p>
          <a:pPr marL="0" lvl="0" indent="0" algn="l" defTabSz="533400">
            <a:lnSpc>
              <a:spcPct val="100000"/>
            </a:lnSpc>
            <a:spcBef>
              <a:spcPct val="0"/>
            </a:spcBef>
            <a:spcAft>
              <a:spcPct val="35000"/>
            </a:spcAft>
            <a:buNone/>
          </a:pPr>
          <a:r>
            <a:rPr lang="en-US" sz="1200" kern="1200" dirty="0"/>
            <a:t>Fringe benefit taxation (dreaded parking tax!)</a:t>
          </a:r>
        </a:p>
        <a:p>
          <a:pPr marL="0" lvl="0" indent="0" algn="l" defTabSz="533400">
            <a:lnSpc>
              <a:spcPct val="100000"/>
            </a:lnSpc>
            <a:spcBef>
              <a:spcPct val="0"/>
            </a:spcBef>
            <a:spcAft>
              <a:spcPct val="35000"/>
            </a:spcAft>
            <a:buNone/>
          </a:pPr>
          <a:r>
            <a:rPr lang="en-US" sz="1200" kern="1200" dirty="0"/>
            <a:t>Research income limitations</a:t>
          </a:r>
        </a:p>
        <a:p>
          <a:pPr marL="0" lvl="0" indent="0" algn="l" defTabSz="533400">
            <a:lnSpc>
              <a:spcPct val="100000"/>
            </a:lnSpc>
            <a:spcBef>
              <a:spcPct val="0"/>
            </a:spcBef>
            <a:spcAft>
              <a:spcPct val="35000"/>
            </a:spcAft>
            <a:buNone/>
          </a:pPr>
          <a:r>
            <a:rPr lang="en-US" sz="1200" kern="1200" dirty="0"/>
            <a:t>Expedited status revocation</a:t>
          </a:r>
        </a:p>
        <a:p>
          <a:pPr marL="0" lvl="0" indent="0" algn="l" defTabSz="533400">
            <a:lnSpc>
              <a:spcPct val="100000"/>
            </a:lnSpc>
            <a:spcBef>
              <a:spcPct val="0"/>
            </a:spcBef>
            <a:spcAft>
              <a:spcPct val="35000"/>
            </a:spcAft>
            <a:buNone/>
          </a:pPr>
          <a:r>
            <a:rPr lang="en-US" sz="1200" kern="1200" dirty="0"/>
            <a:t>Foundation excise tax increases</a:t>
          </a:r>
        </a:p>
      </dsp:txBody>
      <dsp:txXfrm>
        <a:off x="4913626" y="2621952"/>
        <a:ext cx="3314790" cy="1047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A7F6E-4705-4F08-90CB-2F0A3D292BED}">
      <dsp:nvSpPr>
        <dsp:cNvPr id="0" name=""/>
        <dsp:cNvSpPr/>
      </dsp:nvSpPr>
      <dsp:spPr>
        <a:xfrm>
          <a:off x="0" y="8993"/>
          <a:ext cx="8229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90% of US households fall into this category</a:t>
          </a:r>
        </a:p>
      </dsp:txBody>
      <dsp:txXfrm>
        <a:off x="25759" y="34752"/>
        <a:ext cx="8178082" cy="476152"/>
      </dsp:txXfrm>
    </dsp:sp>
    <dsp:sp modelId="{80C7BD71-2CBF-400C-AB58-D3E39B7EE78E}">
      <dsp:nvSpPr>
        <dsp:cNvPr id="0" name=""/>
        <dsp:cNvSpPr/>
      </dsp:nvSpPr>
      <dsp:spPr>
        <a:xfrm>
          <a:off x="0" y="600023"/>
          <a:ext cx="8229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New $1,000 “above the line” charitable deduction (2026)</a:t>
          </a:r>
        </a:p>
      </dsp:txBody>
      <dsp:txXfrm>
        <a:off x="25759" y="625782"/>
        <a:ext cx="8178082" cy="476152"/>
      </dsp:txXfrm>
    </dsp:sp>
    <dsp:sp modelId="{B2524D0E-87BD-4278-8465-1F32A2AAEC84}">
      <dsp:nvSpPr>
        <dsp:cNvPr id="0" name=""/>
        <dsp:cNvSpPr/>
      </dsp:nvSpPr>
      <dsp:spPr>
        <a:xfrm>
          <a:off x="0" y="1127693"/>
          <a:ext cx="82296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$2,000 for married filing joint (MFJ) tax returns</a:t>
          </a:r>
        </a:p>
        <a:p>
          <a:pPr marL="171450" lvl="1" indent="-171450" algn="l" defTabSz="755650">
            <a:lnSpc>
              <a:spcPct val="90000"/>
            </a:lnSpc>
            <a:spcBef>
              <a:spcPct val="0"/>
            </a:spcBef>
            <a:spcAft>
              <a:spcPct val="20000"/>
            </a:spcAft>
            <a:buChar char="•"/>
          </a:pPr>
          <a:r>
            <a:rPr lang="en-US" sz="1700" kern="1200"/>
            <a:t>Must be cash contributions to qualified charities (not DAFs)</a:t>
          </a:r>
        </a:p>
        <a:p>
          <a:pPr marL="171450" lvl="1" indent="-171450" algn="l" defTabSz="755650">
            <a:lnSpc>
              <a:spcPct val="90000"/>
            </a:lnSpc>
            <a:spcBef>
              <a:spcPct val="0"/>
            </a:spcBef>
            <a:spcAft>
              <a:spcPct val="20000"/>
            </a:spcAft>
            <a:buChar char="•"/>
          </a:pPr>
          <a:r>
            <a:rPr lang="en-US" sz="1700" kern="1200"/>
            <a:t>No phase outs</a:t>
          </a:r>
        </a:p>
      </dsp:txBody>
      <dsp:txXfrm>
        <a:off x="0" y="1127693"/>
        <a:ext cx="8229600" cy="888030"/>
      </dsp:txXfrm>
    </dsp:sp>
    <dsp:sp modelId="{C24750B5-732A-4B1C-87A4-0BDFC61F910B}">
      <dsp:nvSpPr>
        <dsp:cNvPr id="0" name=""/>
        <dsp:cNvSpPr/>
      </dsp:nvSpPr>
      <dsp:spPr>
        <a:xfrm>
          <a:off x="0" y="2015724"/>
          <a:ext cx="8229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Potential Tax Savings Example:</a:t>
          </a:r>
        </a:p>
      </dsp:txBody>
      <dsp:txXfrm>
        <a:off x="25759" y="2041483"/>
        <a:ext cx="8178082" cy="476152"/>
      </dsp:txXfrm>
    </dsp:sp>
    <dsp:sp modelId="{F494FE0C-9A54-438D-B6DB-C1401D20516D}">
      <dsp:nvSpPr>
        <dsp:cNvPr id="0" name=""/>
        <dsp:cNvSpPr/>
      </dsp:nvSpPr>
      <dsp:spPr>
        <a:xfrm>
          <a:off x="0" y="2543394"/>
          <a:ext cx="82296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MFJ couple with $150,000 household income - $440 tax savings</a:t>
          </a:r>
        </a:p>
        <a:p>
          <a:pPr marL="171450" lvl="1" indent="-171450" algn="l" defTabSz="755650">
            <a:lnSpc>
              <a:spcPct val="90000"/>
            </a:lnSpc>
            <a:spcBef>
              <a:spcPct val="0"/>
            </a:spcBef>
            <a:spcAft>
              <a:spcPct val="20000"/>
            </a:spcAft>
            <a:buChar char="•"/>
          </a:pPr>
          <a:r>
            <a:rPr lang="en-US" sz="1700" kern="1200"/>
            <a:t>22% of gift funded with tax dollars</a:t>
          </a:r>
        </a:p>
      </dsp:txBody>
      <dsp:txXfrm>
        <a:off x="0" y="2543394"/>
        <a:ext cx="8229600" cy="592020"/>
      </dsp:txXfrm>
    </dsp:sp>
    <dsp:sp modelId="{D062949C-57A6-4399-BE39-D84A2F44263F}">
      <dsp:nvSpPr>
        <dsp:cNvPr id="0" name=""/>
        <dsp:cNvSpPr/>
      </dsp:nvSpPr>
      <dsp:spPr>
        <a:xfrm>
          <a:off x="0" y="3135414"/>
          <a:ext cx="82296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No changes to qualified charitable distributions</a:t>
          </a:r>
        </a:p>
      </dsp:txBody>
      <dsp:txXfrm>
        <a:off x="25759" y="3161173"/>
        <a:ext cx="8178082" cy="476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71F7A-D3D4-419D-B85B-9B662DF4317B}">
      <dsp:nvSpPr>
        <dsp:cNvPr id="0" name=""/>
        <dsp:cNvSpPr/>
      </dsp:nvSpPr>
      <dsp:spPr>
        <a:xfrm>
          <a:off x="0" y="363301"/>
          <a:ext cx="8229600" cy="20349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Increase to SALT deduction (2025 – 2028)</a:t>
          </a:r>
        </a:p>
        <a:p>
          <a:pPr marL="171450" lvl="1" indent="-171450" algn="l" defTabSz="844550">
            <a:lnSpc>
              <a:spcPct val="90000"/>
            </a:lnSpc>
            <a:spcBef>
              <a:spcPct val="0"/>
            </a:spcBef>
            <a:spcAft>
              <a:spcPct val="15000"/>
            </a:spcAft>
            <a:buChar char="•"/>
          </a:pPr>
          <a:r>
            <a:rPr lang="en-US" sz="1900" kern="1200"/>
            <a:t>Charitable deduction changes</a:t>
          </a:r>
        </a:p>
        <a:p>
          <a:pPr marL="342900" lvl="2" indent="-171450" algn="l" defTabSz="844550">
            <a:lnSpc>
              <a:spcPct val="90000"/>
            </a:lnSpc>
            <a:spcBef>
              <a:spcPct val="0"/>
            </a:spcBef>
            <a:spcAft>
              <a:spcPct val="15000"/>
            </a:spcAft>
            <a:buChar char="•"/>
          </a:pPr>
          <a:r>
            <a:rPr lang="en-US" sz="1900" kern="1200"/>
            <a:t>Introduction of 0.5% AGI “floor” for charitable deductions (2026)</a:t>
          </a:r>
        </a:p>
        <a:p>
          <a:pPr marL="342900" lvl="2" indent="-171450" algn="l" defTabSz="844550">
            <a:lnSpc>
              <a:spcPct val="90000"/>
            </a:lnSpc>
            <a:spcBef>
              <a:spcPct val="0"/>
            </a:spcBef>
            <a:spcAft>
              <a:spcPct val="15000"/>
            </a:spcAft>
            <a:buChar char="•"/>
          </a:pPr>
          <a:r>
            <a:rPr lang="en-US" sz="1900" kern="1200"/>
            <a:t>Effective rate cap: 37% bracket taxpayers limited to 35% charitable deduction</a:t>
          </a:r>
        </a:p>
      </dsp:txBody>
      <dsp:txXfrm>
        <a:off x="0" y="363301"/>
        <a:ext cx="8229600" cy="2034900"/>
      </dsp:txXfrm>
    </dsp:sp>
    <dsp:sp modelId="{AA1C1C66-CF1F-44CD-8D5C-0CC27F967CEA}">
      <dsp:nvSpPr>
        <dsp:cNvPr id="0" name=""/>
        <dsp:cNvSpPr/>
      </dsp:nvSpPr>
      <dsp:spPr>
        <a:xfrm>
          <a:off x="411480" y="82861"/>
          <a:ext cx="5760720" cy="5608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a:t>Overall changes to itemized deductions</a:t>
          </a:r>
        </a:p>
      </dsp:txBody>
      <dsp:txXfrm>
        <a:off x="438860" y="110241"/>
        <a:ext cx="5705960" cy="506120"/>
      </dsp:txXfrm>
    </dsp:sp>
    <dsp:sp modelId="{1FCBE82C-DDA7-447D-94F6-C4E5D0DFDF7A}">
      <dsp:nvSpPr>
        <dsp:cNvPr id="0" name=""/>
        <dsp:cNvSpPr/>
      </dsp:nvSpPr>
      <dsp:spPr>
        <a:xfrm>
          <a:off x="0" y="2781241"/>
          <a:ext cx="8229600" cy="8079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Bunching – via multi-year gift or via a DAF</a:t>
          </a:r>
        </a:p>
      </dsp:txBody>
      <dsp:txXfrm>
        <a:off x="0" y="2781241"/>
        <a:ext cx="8229600" cy="807975"/>
      </dsp:txXfrm>
    </dsp:sp>
    <dsp:sp modelId="{539C8738-3F3B-4917-94A2-CFEB898C1F25}">
      <dsp:nvSpPr>
        <dsp:cNvPr id="0" name=""/>
        <dsp:cNvSpPr/>
      </dsp:nvSpPr>
      <dsp:spPr>
        <a:xfrm>
          <a:off x="411480" y="2500801"/>
          <a:ext cx="5760720" cy="5608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44550">
            <a:lnSpc>
              <a:spcPct val="90000"/>
            </a:lnSpc>
            <a:spcBef>
              <a:spcPct val="0"/>
            </a:spcBef>
            <a:spcAft>
              <a:spcPct val="35000"/>
            </a:spcAft>
            <a:buNone/>
          </a:pPr>
          <a:r>
            <a:rPr lang="en-US" sz="1900" kern="1200"/>
            <a:t>Donor tax impact scenarios</a:t>
          </a:r>
        </a:p>
      </dsp:txBody>
      <dsp:txXfrm>
        <a:off x="438860" y="2528181"/>
        <a:ext cx="5705960" cy="506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1FCF0-7AAD-48C9-80B6-BD517A1A3A8B}">
      <dsp:nvSpPr>
        <dsp:cNvPr id="0" name=""/>
        <dsp:cNvSpPr/>
      </dsp:nvSpPr>
      <dsp:spPr>
        <a:xfrm>
          <a:off x="0" y="418"/>
          <a:ext cx="8229600" cy="9786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0E725-BE52-40EA-A867-A15F61BE0D77}">
      <dsp:nvSpPr>
        <dsp:cNvPr id="0" name=""/>
        <dsp:cNvSpPr/>
      </dsp:nvSpPr>
      <dsp:spPr>
        <a:xfrm>
          <a:off x="296041" y="220614"/>
          <a:ext cx="538257" cy="5382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7A2F39-1C16-4F9C-A5C1-541B83A736D0}">
      <dsp:nvSpPr>
        <dsp:cNvPr id="0" name=""/>
        <dsp:cNvSpPr/>
      </dsp:nvSpPr>
      <dsp:spPr>
        <a:xfrm>
          <a:off x="1130341" y="418"/>
          <a:ext cx="7099258" cy="97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74" tIns="103574" rIns="103574" bIns="103574" numCol="1" spcCol="1270" anchor="ctr" anchorCtr="0">
          <a:noAutofit/>
        </a:bodyPr>
        <a:lstStyle/>
        <a:p>
          <a:pPr marL="0" lvl="0" indent="0" algn="l" defTabSz="800100">
            <a:lnSpc>
              <a:spcPct val="90000"/>
            </a:lnSpc>
            <a:spcBef>
              <a:spcPct val="0"/>
            </a:spcBef>
            <a:spcAft>
              <a:spcPct val="35000"/>
            </a:spcAft>
            <a:buNone/>
          </a:pPr>
          <a:r>
            <a:rPr lang="en-US" sz="1800" kern="1200"/>
            <a:t>DAF cannot make – or fulfill- a pledge</a:t>
          </a:r>
        </a:p>
      </dsp:txBody>
      <dsp:txXfrm>
        <a:off x="1130341" y="418"/>
        <a:ext cx="7099258" cy="978650"/>
      </dsp:txXfrm>
    </dsp:sp>
    <dsp:sp modelId="{7EC6E12B-4F90-403D-BFF4-A95D407648D0}">
      <dsp:nvSpPr>
        <dsp:cNvPr id="0" name=""/>
        <dsp:cNvSpPr/>
      </dsp:nvSpPr>
      <dsp:spPr>
        <a:xfrm>
          <a:off x="0" y="1223731"/>
          <a:ext cx="8229600" cy="9786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20DAE2-94FC-43E7-8E8D-4A7A20B2E5CE}">
      <dsp:nvSpPr>
        <dsp:cNvPr id="0" name=""/>
        <dsp:cNvSpPr/>
      </dsp:nvSpPr>
      <dsp:spPr>
        <a:xfrm>
          <a:off x="296041" y="1443928"/>
          <a:ext cx="538257" cy="5382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2C0D71-9503-4738-8844-45C8EA850E5F}">
      <dsp:nvSpPr>
        <dsp:cNvPr id="0" name=""/>
        <dsp:cNvSpPr/>
      </dsp:nvSpPr>
      <dsp:spPr>
        <a:xfrm>
          <a:off x="1130341" y="1223731"/>
          <a:ext cx="7099258" cy="97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74" tIns="103574" rIns="103574" bIns="103574" numCol="1" spcCol="1270" anchor="ctr" anchorCtr="0">
          <a:noAutofit/>
        </a:bodyPr>
        <a:lstStyle/>
        <a:p>
          <a:pPr marL="0" lvl="0" indent="0" algn="l" defTabSz="800100">
            <a:lnSpc>
              <a:spcPct val="90000"/>
            </a:lnSpc>
            <a:spcBef>
              <a:spcPct val="0"/>
            </a:spcBef>
            <a:spcAft>
              <a:spcPct val="35000"/>
            </a:spcAft>
            <a:buNone/>
          </a:pPr>
          <a:r>
            <a:rPr lang="en-US" sz="1800" kern="1200"/>
            <a:t>Donors who “make a pledge” indicating they will pay via their DAF cannot be counted as a pledge per GAAP – considered an intent to give, but revenue should not be recorded until payment is received</a:t>
          </a:r>
        </a:p>
      </dsp:txBody>
      <dsp:txXfrm>
        <a:off x="1130341" y="1223731"/>
        <a:ext cx="7099258" cy="978650"/>
      </dsp:txXfrm>
    </dsp:sp>
    <dsp:sp modelId="{FB176E0E-DFEE-42C0-9BF6-7B6F1688E6EF}">
      <dsp:nvSpPr>
        <dsp:cNvPr id="0" name=""/>
        <dsp:cNvSpPr/>
      </dsp:nvSpPr>
      <dsp:spPr>
        <a:xfrm>
          <a:off x="0" y="2447045"/>
          <a:ext cx="8229600" cy="9786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B6301-4C01-4582-ADAC-B8BD4208778F}">
      <dsp:nvSpPr>
        <dsp:cNvPr id="0" name=""/>
        <dsp:cNvSpPr/>
      </dsp:nvSpPr>
      <dsp:spPr>
        <a:xfrm>
          <a:off x="296041" y="2667241"/>
          <a:ext cx="538257" cy="5382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21D732-21B7-4B46-AB43-0ED3120CF2B2}">
      <dsp:nvSpPr>
        <dsp:cNvPr id="0" name=""/>
        <dsp:cNvSpPr/>
      </dsp:nvSpPr>
      <dsp:spPr>
        <a:xfrm>
          <a:off x="1130341" y="2447045"/>
          <a:ext cx="7099258" cy="97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74" tIns="103574" rIns="103574" bIns="103574" numCol="1" spcCol="1270" anchor="ctr" anchorCtr="0">
          <a:noAutofit/>
        </a:bodyPr>
        <a:lstStyle/>
        <a:p>
          <a:pPr marL="0" lvl="0" indent="0" algn="l" defTabSz="800100">
            <a:lnSpc>
              <a:spcPct val="90000"/>
            </a:lnSpc>
            <a:spcBef>
              <a:spcPct val="0"/>
            </a:spcBef>
            <a:spcAft>
              <a:spcPct val="35000"/>
            </a:spcAft>
            <a:buNone/>
          </a:pPr>
          <a:r>
            <a:rPr lang="en-US" sz="1800" kern="1200"/>
            <a:t>Best practice once DAF contribution received is to track soft credit (associated donor) and hard credit (DAF) in CRM for a gift from a DAF; the DAF sponsor is noted as the donor for 990 Schedule B</a:t>
          </a:r>
        </a:p>
      </dsp:txBody>
      <dsp:txXfrm>
        <a:off x="1130341" y="2447045"/>
        <a:ext cx="7099258" cy="978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85A53-334E-4A51-A9EB-525960B7A26A}">
      <dsp:nvSpPr>
        <dsp:cNvPr id="0" name=""/>
        <dsp:cNvSpPr/>
      </dsp:nvSpPr>
      <dsp:spPr>
        <a:xfrm>
          <a:off x="0" y="2165621"/>
          <a:ext cx="8229600" cy="1421780"/>
        </a:xfrm>
        <a:prstGeom prst="rect">
          <a:avLst/>
        </a:prstGeom>
        <a:solidFill>
          <a:srgbClr val="7DD2D3"/>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2"/>
              </a:solidFill>
            </a:rPr>
            <a:t>What counts as “premium” overtime pay?</a:t>
          </a:r>
          <a:endParaRPr lang="en-US" sz="1600" kern="1200" dirty="0">
            <a:solidFill>
              <a:schemeClr val="tx2"/>
            </a:solidFill>
          </a:endParaRPr>
        </a:p>
      </dsp:txBody>
      <dsp:txXfrm>
        <a:off x="0" y="2165621"/>
        <a:ext cx="8229600" cy="767761"/>
      </dsp:txXfrm>
    </dsp:sp>
    <dsp:sp modelId="{9FDB00AC-6035-4372-ACB8-BD9084D2EF95}">
      <dsp:nvSpPr>
        <dsp:cNvPr id="0" name=""/>
        <dsp:cNvSpPr/>
      </dsp:nvSpPr>
      <dsp:spPr>
        <a:xfrm>
          <a:off x="0" y="2792276"/>
          <a:ext cx="4114799" cy="879361"/>
        </a:xfrm>
        <a:prstGeom prst="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tx1">
                  <a:lumMod val="100000"/>
                </a:schemeClr>
              </a:solidFill>
            </a:rPr>
            <a:t>Under the Fair Labor Standards Act (FLSA), overtime pay is typically calculated as “time-and-a-half.” The </a:t>
          </a:r>
          <a:r>
            <a:rPr lang="en-US" sz="1050" i="1" kern="1200" dirty="0">
              <a:solidFill>
                <a:schemeClr val="tx1">
                  <a:lumMod val="100000"/>
                </a:schemeClr>
              </a:solidFill>
            </a:rPr>
            <a:t>premium portion</a:t>
          </a:r>
          <a:r>
            <a:rPr lang="en-US" sz="1050" kern="1200" dirty="0">
              <a:solidFill>
                <a:schemeClr val="tx1">
                  <a:lumMod val="100000"/>
                </a:schemeClr>
              </a:solidFill>
            </a:rPr>
            <a:t> refers to the extra “half” paid above the employee’s regular hourly rate. Only overtime mandated by the FLSA qualifies for this deduction and overtime earned under state specific laws does </a:t>
          </a:r>
          <a:r>
            <a:rPr lang="en-US" sz="1050" b="1" kern="1200" dirty="0">
              <a:solidFill>
                <a:schemeClr val="tx1">
                  <a:lumMod val="100000"/>
                </a:schemeClr>
              </a:solidFill>
            </a:rPr>
            <a:t>not</a:t>
          </a:r>
          <a:r>
            <a:rPr lang="en-US" sz="1050" kern="1200" dirty="0">
              <a:solidFill>
                <a:schemeClr val="tx1">
                  <a:lumMod val="100000"/>
                </a:schemeClr>
              </a:solidFill>
            </a:rPr>
            <a:t>.</a:t>
          </a:r>
        </a:p>
      </dsp:txBody>
      <dsp:txXfrm>
        <a:off x="0" y="2792276"/>
        <a:ext cx="4114799" cy="879361"/>
      </dsp:txXfrm>
    </dsp:sp>
    <dsp:sp modelId="{8133B52B-6925-4433-AF87-746848D77117}">
      <dsp:nvSpPr>
        <dsp:cNvPr id="0" name=""/>
        <dsp:cNvSpPr/>
      </dsp:nvSpPr>
      <dsp:spPr>
        <a:xfrm>
          <a:off x="4114800" y="2793276"/>
          <a:ext cx="4114799" cy="877359"/>
        </a:xfrm>
        <a:prstGeom prst="rect">
          <a:avLst/>
        </a:prstGeom>
        <a:solidFill>
          <a:schemeClr val="accent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tx1">
                  <a:lumMod val="100000"/>
                </a:schemeClr>
              </a:solidFill>
            </a:rPr>
            <a:t>For example</a:t>
          </a:r>
          <a:r>
            <a:rPr lang="en-US" sz="1100" kern="1200" dirty="0">
              <a:solidFill>
                <a:schemeClr val="tx1">
                  <a:lumMod val="100000"/>
                </a:schemeClr>
              </a:solidFill>
            </a:rPr>
            <a:t>, if an employee’s regular rate is $15 per hour, the employee’s overtime rate (time and one-half) is $22.50 per hour.</a:t>
          </a:r>
        </a:p>
        <a:p>
          <a:pPr marL="0" lvl="0" indent="0" algn="ctr" defTabSz="488950">
            <a:lnSpc>
              <a:spcPct val="90000"/>
            </a:lnSpc>
            <a:spcBef>
              <a:spcPct val="0"/>
            </a:spcBef>
            <a:spcAft>
              <a:spcPct val="35000"/>
            </a:spcAft>
            <a:buNone/>
          </a:pPr>
          <a:r>
            <a:rPr lang="en-US" sz="1100" kern="1200" dirty="0">
              <a:solidFill>
                <a:schemeClr val="tx1">
                  <a:lumMod val="100000"/>
                </a:schemeClr>
              </a:solidFill>
            </a:rPr>
            <a:t> </a:t>
          </a:r>
          <a:r>
            <a:rPr lang="en-US" sz="1100" b="1" u="none" kern="1200" dirty="0">
              <a:solidFill>
                <a:schemeClr val="tx1">
                  <a:lumMod val="100000"/>
                </a:schemeClr>
              </a:solidFill>
            </a:rPr>
            <a:t>Only the $7.50 overtime premium for that hour may be deducted.</a:t>
          </a:r>
        </a:p>
      </dsp:txBody>
      <dsp:txXfrm>
        <a:off x="4114800" y="2793276"/>
        <a:ext cx="4114799" cy="877359"/>
      </dsp:txXfrm>
    </dsp:sp>
    <dsp:sp modelId="{6092A038-3449-428A-BA78-B4484A3E9D1A}">
      <dsp:nvSpPr>
        <dsp:cNvPr id="0" name=""/>
        <dsp:cNvSpPr/>
      </dsp:nvSpPr>
      <dsp:spPr>
        <a:xfrm rot="10800000">
          <a:off x="0" y="249"/>
          <a:ext cx="8229600" cy="2186698"/>
        </a:xfrm>
        <a:prstGeom prst="upArrowCallout">
          <a:avLst/>
        </a:prstGeom>
        <a:solidFill>
          <a:srgbClr val="2E334E"/>
        </a:solidFill>
        <a:ln w="38100"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100000"/>
                </a:schemeClr>
              </a:solidFill>
            </a:rPr>
            <a:t>Beginning with the 2025 tax year and continuing through 2028, the </a:t>
          </a:r>
          <a:r>
            <a:rPr lang="en-US" sz="1600" i="1" kern="1200" dirty="0">
              <a:solidFill>
                <a:schemeClr val="bg1">
                  <a:lumMod val="100000"/>
                </a:schemeClr>
              </a:solidFill>
            </a:rPr>
            <a:t>One Big Beautiful Bill Act (OBBBA)</a:t>
          </a:r>
          <a:r>
            <a:rPr lang="en-US" sz="1600" kern="1200" dirty="0">
              <a:solidFill>
                <a:schemeClr val="bg1">
                  <a:lumMod val="100000"/>
                </a:schemeClr>
              </a:solidFill>
            </a:rPr>
            <a:t> introduces a new federal income tax deduction specifically for qualifying overtime pay. This provision allows eligible employees to deduct up to </a:t>
          </a:r>
          <a:r>
            <a:rPr lang="en-US" sz="1600" b="1" kern="1200" dirty="0">
              <a:solidFill>
                <a:schemeClr val="bg1">
                  <a:lumMod val="100000"/>
                </a:schemeClr>
              </a:solidFill>
            </a:rPr>
            <a:t>$12,500</a:t>
          </a:r>
          <a:r>
            <a:rPr lang="en-US" sz="1600" kern="1200" dirty="0">
              <a:solidFill>
                <a:schemeClr val="bg1">
                  <a:lumMod val="100000"/>
                </a:schemeClr>
              </a:solidFill>
            </a:rPr>
            <a:t> from their federal taxable income, or </a:t>
          </a:r>
          <a:r>
            <a:rPr lang="en-US" sz="1600" b="1" kern="1200" dirty="0">
              <a:solidFill>
                <a:schemeClr val="bg1">
                  <a:lumMod val="100000"/>
                </a:schemeClr>
              </a:solidFill>
            </a:rPr>
            <a:t>$25,000</a:t>
          </a:r>
          <a:r>
            <a:rPr lang="en-US" sz="1600" kern="1200" dirty="0">
              <a:solidFill>
                <a:schemeClr val="bg1">
                  <a:lumMod val="100000"/>
                </a:schemeClr>
              </a:solidFill>
            </a:rPr>
            <a:t> for those filing jointly, based on the </a:t>
          </a:r>
          <a:r>
            <a:rPr lang="en-US" sz="1600" i="1" kern="1200" dirty="0">
              <a:solidFill>
                <a:schemeClr val="bg1">
                  <a:lumMod val="100000"/>
                </a:schemeClr>
              </a:solidFill>
            </a:rPr>
            <a:t>premium portion</a:t>
          </a:r>
          <a:r>
            <a:rPr lang="en-US" sz="1600" kern="1200" dirty="0">
              <a:solidFill>
                <a:schemeClr val="bg1">
                  <a:lumMod val="100000"/>
                </a:schemeClr>
              </a:solidFill>
            </a:rPr>
            <a:t> of their overtime earnings.</a:t>
          </a:r>
        </a:p>
      </dsp:txBody>
      <dsp:txXfrm rot="10800000">
        <a:off x="0" y="249"/>
        <a:ext cx="8229600" cy="14208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9EB67-8954-454F-8570-4DDAB836D0CF}">
      <dsp:nvSpPr>
        <dsp:cNvPr id="0" name=""/>
        <dsp:cNvSpPr/>
      </dsp:nvSpPr>
      <dsp:spPr>
        <a:xfrm>
          <a:off x="0" y="2979"/>
          <a:ext cx="8229600" cy="5056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B2C31-8ECB-4B13-A5FB-4F71DC6A8E93}">
      <dsp:nvSpPr>
        <dsp:cNvPr id="0" name=""/>
        <dsp:cNvSpPr/>
      </dsp:nvSpPr>
      <dsp:spPr>
        <a:xfrm>
          <a:off x="152957" y="116749"/>
          <a:ext cx="278104" cy="278104"/>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D53F62-E246-4FCC-8E56-43422D0FEE62}">
      <dsp:nvSpPr>
        <dsp:cNvPr id="0" name=""/>
        <dsp:cNvSpPr/>
      </dsp:nvSpPr>
      <dsp:spPr>
        <a:xfrm>
          <a:off x="584020" y="2979"/>
          <a:ext cx="7645008" cy="505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14" tIns="53514" rIns="53514" bIns="53514" numCol="1" spcCol="1270" anchor="ctr" anchorCtr="0">
          <a:noAutofit/>
        </a:bodyPr>
        <a:lstStyle/>
        <a:p>
          <a:pPr marL="0" lvl="0" indent="0" algn="l" defTabSz="622300">
            <a:lnSpc>
              <a:spcPct val="100000"/>
            </a:lnSpc>
            <a:spcBef>
              <a:spcPct val="0"/>
            </a:spcBef>
            <a:spcAft>
              <a:spcPct val="35000"/>
            </a:spcAft>
            <a:buNone/>
          </a:pPr>
          <a:r>
            <a:rPr lang="en-US" sz="1400" kern="1200"/>
            <a:t>Effective for assets placed in service on or after 1/1/2023</a:t>
          </a:r>
        </a:p>
      </dsp:txBody>
      <dsp:txXfrm>
        <a:off x="584020" y="2979"/>
        <a:ext cx="7645008" cy="505645"/>
      </dsp:txXfrm>
    </dsp:sp>
    <dsp:sp modelId="{A88F25F6-CC95-40C3-8967-8848AA8550C0}">
      <dsp:nvSpPr>
        <dsp:cNvPr id="0" name=""/>
        <dsp:cNvSpPr/>
      </dsp:nvSpPr>
      <dsp:spPr>
        <a:xfrm>
          <a:off x="0" y="635036"/>
          <a:ext cx="8229600" cy="5056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46003-5B73-43E0-A748-254E841029FB}">
      <dsp:nvSpPr>
        <dsp:cNvPr id="0" name=""/>
        <dsp:cNvSpPr/>
      </dsp:nvSpPr>
      <dsp:spPr>
        <a:xfrm>
          <a:off x="152957" y="748806"/>
          <a:ext cx="278104" cy="278104"/>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8000" r="-8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7BC2AE-387F-4336-8BD7-8B6CB02412D2}">
      <dsp:nvSpPr>
        <dsp:cNvPr id="0" name=""/>
        <dsp:cNvSpPr/>
      </dsp:nvSpPr>
      <dsp:spPr>
        <a:xfrm>
          <a:off x="584020" y="635036"/>
          <a:ext cx="7645008" cy="505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14" tIns="53514" rIns="53514" bIns="53514" numCol="1" spcCol="1270" anchor="ctr" anchorCtr="0">
          <a:noAutofit/>
        </a:bodyPr>
        <a:lstStyle/>
        <a:p>
          <a:pPr marL="0" lvl="0" indent="0" algn="l" defTabSz="622300">
            <a:lnSpc>
              <a:spcPct val="100000"/>
            </a:lnSpc>
            <a:spcBef>
              <a:spcPct val="0"/>
            </a:spcBef>
            <a:spcAft>
              <a:spcPct val="35000"/>
            </a:spcAft>
            <a:buNone/>
          </a:pPr>
          <a:r>
            <a:rPr lang="en-US" sz="1400" kern="1200"/>
            <a:t>Credits may be claimed once property is placed in service</a:t>
          </a:r>
        </a:p>
      </dsp:txBody>
      <dsp:txXfrm>
        <a:off x="584020" y="635036"/>
        <a:ext cx="7645008" cy="505645"/>
      </dsp:txXfrm>
    </dsp:sp>
    <dsp:sp modelId="{8A884D0A-036B-4FE8-A869-ED8DAD30F8F5}">
      <dsp:nvSpPr>
        <dsp:cNvPr id="0" name=""/>
        <dsp:cNvSpPr/>
      </dsp:nvSpPr>
      <dsp:spPr>
        <a:xfrm>
          <a:off x="0" y="1267092"/>
          <a:ext cx="8229600" cy="5056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7E7E57-FFB4-4D43-96B0-799CD376B9C8}">
      <dsp:nvSpPr>
        <dsp:cNvPr id="0" name=""/>
        <dsp:cNvSpPr/>
      </dsp:nvSpPr>
      <dsp:spPr>
        <a:xfrm>
          <a:off x="152957" y="1380862"/>
          <a:ext cx="278104" cy="278104"/>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1332" t="7466" r="15446" b="1199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655EA8-6D98-448E-B7F0-B25BF1157968}">
      <dsp:nvSpPr>
        <dsp:cNvPr id="0" name=""/>
        <dsp:cNvSpPr/>
      </dsp:nvSpPr>
      <dsp:spPr>
        <a:xfrm>
          <a:off x="584020" y="1267092"/>
          <a:ext cx="7645008" cy="505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14" tIns="53514" rIns="53514" bIns="53514" numCol="1" spcCol="1270" anchor="ctr" anchorCtr="0">
          <a:noAutofit/>
        </a:bodyPr>
        <a:lstStyle/>
        <a:p>
          <a:pPr marL="0" lvl="0" indent="0" algn="l" defTabSz="622300">
            <a:lnSpc>
              <a:spcPct val="100000"/>
            </a:lnSpc>
            <a:spcBef>
              <a:spcPct val="0"/>
            </a:spcBef>
            <a:spcAft>
              <a:spcPct val="35000"/>
            </a:spcAft>
            <a:buNone/>
          </a:pPr>
          <a:r>
            <a:rPr lang="en-US" sz="1400" kern="1200" dirty="0"/>
            <a:t>Fiscal year end will determine period in which property is placed in service and tax return due dates</a:t>
          </a:r>
        </a:p>
      </dsp:txBody>
      <dsp:txXfrm>
        <a:off x="584020" y="1267092"/>
        <a:ext cx="7645008" cy="505645"/>
      </dsp:txXfrm>
    </dsp:sp>
    <dsp:sp modelId="{D7FDF9B4-236A-4DAB-A22C-B88E91A6CB86}">
      <dsp:nvSpPr>
        <dsp:cNvPr id="0" name=""/>
        <dsp:cNvSpPr/>
      </dsp:nvSpPr>
      <dsp:spPr>
        <a:xfrm>
          <a:off x="0" y="1899149"/>
          <a:ext cx="8229600" cy="5056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83CC9-969F-4F06-ABA0-AF32F1780230}">
      <dsp:nvSpPr>
        <dsp:cNvPr id="0" name=""/>
        <dsp:cNvSpPr/>
      </dsp:nvSpPr>
      <dsp:spPr>
        <a:xfrm>
          <a:off x="152957" y="2012919"/>
          <a:ext cx="278104" cy="278104"/>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6A4E24-AECF-4916-98F9-BD39F18FB196}">
      <dsp:nvSpPr>
        <dsp:cNvPr id="0" name=""/>
        <dsp:cNvSpPr/>
      </dsp:nvSpPr>
      <dsp:spPr>
        <a:xfrm>
          <a:off x="584020" y="1899149"/>
          <a:ext cx="7645008" cy="505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14" tIns="53514" rIns="53514" bIns="53514" numCol="1" spcCol="1270" anchor="ctr" anchorCtr="0">
          <a:noAutofit/>
        </a:bodyPr>
        <a:lstStyle/>
        <a:p>
          <a:pPr marL="0" lvl="0" indent="0" algn="l" defTabSz="622300">
            <a:lnSpc>
              <a:spcPct val="100000"/>
            </a:lnSpc>
            <a:spcBef>
              <a:spcPct val="0"/>
            </a:spcBef>
            <a:spcAft>
              <a:spcPct val="35000"/>
            </a:spcAft>
            <a:buNone/>
          </a:pPr>
          <a:r>
            <a:rPr lang="en-US" sz="1400" kern="1200"/>
            <a:t>Construction start date is important under the Inflation Reduction Act</a:t>
          </a:r>
        </a:p>
      </dsp:txBody>
      <dsp:txXfrm>
        <a:off x="584020" y="1899149"/>
        <a:ext cx="7645008" cy="505645"/>
      </dsp:txXfrm>
    </dsp:sp>
    <dsp:sp modelId="{E8F69F41-5BF9-442E-8196-4A88D654DB8A}">
      <dsp:nvSpPr>
        <dsp:cNvPr id="0" name=""/>
        <dsp:cNvSpPr/>
      </dsp:nvSpPr>
      <dsp:spPr>
        <a:xfrm>
          <a:off x="0" y="2531205"/>
          <a:ext cx="8229600" cy="5056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8E48A-D978-465B-8A7A-B364D9FE31BC}">
      <dsp:nvSpPr>
        <dsp:cNvPr id="0" name=""/>
        <dsp:cNvSpPr/>
      </dsp:nvSpPr>
      <dsp:spPr>
        <a:xfrm>
          <a:off x="152957" y="2644975"/>
          <a:ext cx="278104" cy="278104"/>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3000" r="7632" b="5090"/>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20B9D3-6891-4C76-8BEE-782C99EF7E45}">
      <dsp:nvSpPr>
        <dsp:cNvPr id="0" name=""/>
        <dsp:cNvSpPr/>
      </dsp:nvSpPr>
      <dsp:spPr>
        <a:xfrm>
          <a:off x="584020" y="2531205"/>
          <a:ext cx="3703320" cy="505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14" tIns="53514" rIns="53514" bIns="53514" numCol="1" spcCol="1270" anchor="ctr" anchorCtr="0">
          <a:noAutofit/>
        </a:bodyPr>
        <a:lstStyle/>
        <a:p>
          <a:pPr marL="0" lvl="0" indent="0" algn="l" defTabSz="622300">
            <a:lnSpc>
              <a:spcPct val="100000"/>
            </a:lnSpc>
            <a:spcBef>
              <a:spcPct val="0"/>
            </a:spcBef>
            <a:spcAft>
              <a:spcPct val="35000"/>
            </a:spcAft>
            <a:buNone/>
          </a:pPr>
          <a:r>
            <a:rPr lang="en-US" sz="1400" kern="1200"/>
            <a:t>Construction generally starts when:</a:t>
          </a:r>
        </a:p>
      </dsp:txBody>
      <dsp:txXfrm>
        <a:off x="584020" y="2531205"/>
        <a:ext cx="3703320" cy="505645"/>
      </dsp:txXfrm>
    </dsp:sp>
    <dsp:sp modelId="{9CD7A0FD-1B59-491A-B639-DAC5D8898387}">
      <dsp:nvSpPr>
        <dsp:cNvPr id="0" name=""/>
        <dsp:cNvSpPr/>
      </dsp:nvSpPr>
      <dsp:spPr>
        <a:xfrm>
          <a:off x="4287340" y="2531205"/>
          <a:ext cx="3941688" cy="505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14" tIns="53514" rIns="53514" bIns="53514" numCol="1" spcCol="1270" anchor="ctr" anchorCtr="0">
          <a:noAutofit/>
        </a:bodyPr>
        <a:lstStyle/>
        <a:p>
          <a:pPr marL="0" lvl="0" indent="0" algn="l" defTabSz="488950">
            <a:lnSpc>
              <a:spcPct val="100000"/>
            </a:lnSpc>
            <a:spcBef>
              <a:spcPct val="0"/>
            </a:spcBef>
            <a:spcAft>
              <a:spcPct val="35000"/>
            </a:spcAft>
            <a:buNone/>
          </a:pPr>
          <a:r>
            <a:rPr lang="en-US" sz="1100" kern="1200" dirty="0"/>
            <a:t>5% or more of the cost of the property is paid or incurred, or</a:t>
          </a:r>
        </a:p>
        <a:p>
          <a:pPr marL="0" lvl="0" indent="0" algn="l" defTabSz="488950">
            <a:lnSpc>
              <a:spcPct val="100000"/>
            </a:lnSpc>
            <a:spcBef>
              <a:spcPct val="0"/>
            </a:spcBef>
            <a:spcAft>
              <a:spcPct val="35000"/>
            </a:spcAft>
            <a:buNone/>
          </a:pPr>
          <a:r>
            <a:rPr lang="en-US" sz="1100" kern="1200"/>
            <a:t>Physical work of a significant nature begins</a:t>
          </a:r>
        </a:p>
      </dsp:txBody>
      <dsp:txXfrm>
        <a:off x="4287340" y="2531205"/>
        <a:ext cx="3941688" cy="505645"/>
      </dsp:txXfrm>
    </dsp:sp>
    <dsp:sp modelId="{4D72D728-6A08-4D0E-B511-964F9582AE0E}">
      <dsp:nvSpPr>
        <dsp:cNvPr id="0" name=""/>
        <dsp:cNvSpPr/>
      </dsp:nvSpPr>
      <dsp:spPr>
        <a:xfrm>
          <a:off x="0" y="3163262"/>
          <a:ext cx="8229600" cy="5056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59A5D5-6FE8-41BF-8B04-92CB1F4A77EC}">
      <dsp:nvSpPr>
        <dsp:cNvPr id="0" name=""/>
        <dsp:cNvSpPr/>
      </dsp:nvSpPr>
      <dsp:spPr>
        <a:xfrm>
          <a:off x="152957" y="3277032"/>
          <a:ext cx="278104" cy="278104"/>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2681" t="9207" r="3938" b="10293"/>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357879-DF37-43F5-B7E5-818DAC26B44A}">
      <dsp:nvSpPr>
        <dsp:cNvPr id="0" name=""/>
        <dsp:cNvSpPr/>
      </dsp:nvSpPr>
      <dsp:spPr>
        <a:xfrm>
          <a:off x="584020" y="3163262"/>
          <a:ext cx="7645008" cy="505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514" tIns="53514" rIns="53514" bIns="53514" numCol="1" spcCol="1270" anchor="ctr" anchorCtr="0">
          <a:noAutofit/>
        </a:bodyPr>
        <a:lstStyle/>
        <a:p>
          <a:pPr marL="0" lvl="0" indent="0" algn="l" defTabSz="622300">
            <a:lnSpc>
              <a:spcPct val="100000"/>
            </a:lnSpc>
            <a:spcBef>
              <a:spcPct val="0"/>
            </a:spcBef>
            <a:spcAft>
              <a:spcPct val="35000"/>
            </a:spcAft>
            <a:buNone/>
          </a:pPr>
          <a:r>
            <a:rPr lang="en-US" sz="1400" kern="1200" dirty="0"/>
            <a:t>Executive order issued July 2025 may change the governing rules for Sections 45Y and 48E</a:t>
          </a:r>
        </a:p>
      </dsp:txBody>
      <dsp:txXfrm>
        <a:off x="584020" y="3163262"/>
        <a:ext cx="7645008" cy="5056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52A1E-9C2B-482C-92FB-5A0F163221CC}">
      <dsp:nvSpPr>
        <dsp:cNvPr id="0" name=""/>
        <dsp:cNvSpPr/>
      </dsp:nvSpPr>
      <dsp:spPr>
        <a:xfrm>
          <a:off x="0" y="448"/>
          <a:ext cx="8229600" cy="1048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3489AA-E619-43C2-82CD-DCA01B1C2D68}">
      <dsp:nvSpPr>
        <dsp:cNvPr id="0" name=""/>
        <dsp:cNvSpPr/>
      </dsp:nvSpPr>
      <dsp:spPr>
        <a:xfrm>
          <a:off x="317294" y="236452"/>
          <a:ext cx="576899" cy="576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EBFDEC-B3BB-4AA1-8801-6A508657AF48}">
      <dsp:nvSpPr>
        <dsp:cNvPr id="0" name=""/>
        <dsp:cNvSpPr/>
      </dsp:nvSpPr>
      <dsp:spPr>
        <a:xfrm>
          <a:off x="1211489" y="448"/>
          <a:ext cx="3703320" cy="104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0" tIns="111010" rIns="111010" bIns="111010" numCol="1" spcCol="1270" anchor="ctr" anchorCtr="0">
          <a:noAutofit/>
        </a:bodyPr>
        <a:lstStyle/>
        <a:p>
          <a:pPr marL="0" lvl="0" indent="0" algn="l" defTabSz="1022350">
            <a:lnSpc>
              <a:spcPct val="90000"/>
            </a:lnSpc>
            <a:spcBef>
              <a:spcPct val="0"/>
            </a:spcBef>
            <a:spcAft>
              <a:spcPct val="35000"/>
            </a:spcAft>
            <a:buNone/>
          </a:pPr>
          <a:r>
            <a:rPr lang="en-US" sz="2300" kern="1200" dirty="0"/>
            <a:t>OBBBA included significant Medicaid changes including:</a:t>
          </a:r>
        </a:p>
      </dsp:txBody>
      <dsp:txXfrm>
        <a:off x="1211489" y="448"/>
        <a:ext cx="3703320" cy="1048908"/>
      </dsp:txXfrm>
    </dsp:sp>
    <dsp:sp modelId="{1F3C4C41-D013-416A-85D5-FA1C5825C746}">
      <dsp:nvSpPr>
        <dsp:cNvPr id="0" name=""/>
        <dsp:cNvSpPr/>
      </dsp:nvSpPr>
      <dsp:spPr>
        <a:xfrm>
          <a:off x="4914809" y="448"/>
          <a:ext cx="3314790" cy="104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0" tIns="111010" rIns="111010" bIns="111010" numCol="1" spcCol="1270" anchor="ctr" anchorCtr="0">
          <a:noAutofit/>
        </a:bodyPr>
        <a:lstStyle/>
        <a:p>
          <a:pPr marL="0" lvl="0" indent="0" algn="l" defTabSz="533400">
            <a:lnSpc>
              <a:spcPct val="90000"/>
            </a:lnSpc>
            <a:spcBef>
              <a:spcPct val="0"/>
            </a:spcBef>
            <a:spcAft>
              <a:spcPct val="35000"/>
            </a:spcAft>
            <a:buNone/>
          </a:pPr>
          <a:r>
            <a:rPr lang="en-US" sz="1200" kern="1200" dirty="0"/>
            <a:t>Eligibility requirements for individuals to qualify</a:t>
          </a:r>
        </a:p>
        <a:p>
          <a:pPr marL="0" lvl="0" indent="0" algn="l" defTabSz="533400">
            <a:lnSpc>
              <a:spcPct val="90000"/>
            </a:lnSpc>
            <a:spcBef>
              <a:spcPct val="0"/>
            </a:spcBef>
            <a:spcAft>
              <a:spcPct val="35000"/>
            </a:spcAft>
            <a:buNone/>
          </a:pPr>
          <a:r>
            <a:rPr lang="en-US" sz="1200" kern="1200" dirty="0"/>
            <a:t>Cuts to Medicaid funding- will run through states; direct impacts to be seen in 2026-2027 and will vary by state, program, etc.</a:t>
          </a:r>
        </a:p>
      </dsp:txBody>
      <dsp:txXfrm>
        <a:off x="4914809" y="448"/>
        <a:ext cx="3314790" cy="1048908"/>
      </dsp:txXfrm>
    </dsp:sp>
    <dsp:sp modelId="{113A2FBC-DECA-4BF3-9BD6-739F9A09F750}">
      <dsp:nvSpPr>
        <dsp:cNvPr id="0" name=""/>
        <dsp:cNvSpPr/>
      </dsp:nvSpPr>
      <dsp:spPr>
        <a:xfrm>
          <a:off x="0" y="1311584"/>
          <a:ext cx="8229600" cy="1048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AD0D43-061E-49CF-9A79-C2F01D08F78E}">
      <dsp:nvSpPr>
        <dsp:cNvPr id="0" name=""/>
        <dsp:cNvSpPr/>
      </dsp:nvSpPr>
      <dsp:spPr>
        <a:xfrm>
          <a:off x="317294" y="1547589"/>
          <a:ext cx="576899" cy="576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5C8842-B968-4676-871F-B9F669676C0D}">
      <dsp:nvSpPr>
        <dsp:cNvPr id="0" name=""/>
        <dsp:cNvSpPr/>
      </dsp:nvSpPr>
      <dsp:spPr>
        <a:xfrm>
          <a:off x="1211489" y="1311584"/>
          <a:ext cx="3703320" cy="104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0" tIns="111010" rIns="111010" bIns="111010" numCol="1" spcCol="1270" anchor="ctr" anchorCtr="0">
          <a:noAutofit/>
        </a:bodyPr>
        <a:lstStyle/>
        <a:p>
          <a:pPr marL="0" lvl="0" indent="0" algn="l" defTabSz="1022350">
            <a:lnSpc>
              <a:spcPct val="90000"/>
            </a:lnSpc>
            <a:spcBef>
              <a:spcPct val="0"/>
            </a:spcBef>
            <a:spcAft>
              <a:spcPct val="35000"/>
            </a:spcAft>
            <a:buNone/>
          </a:pPr>
          <a:r>
            <a:rPr lang="en-US" sz="2300" kern="1200" dirty="0"/>
            <a:t>Supplemental Nutrition Assistance Program (SNAP)</a:t>
          </a:r>
        </a:p>
      </dsp:txBody>
      <dsp:txXfrm>
        <a:off x="1211489" y="1311584"/>
        <a:ext cx="3703320" cy="1048908"/>
      </dsp:txXfrm>
    </dsp:sp>
    <dsp:sp modelId="{BE0AB888-D9CA-4156-8624-3D1F5C8FE407}">
      <dsp:nvSpPr>
        <dsp:cNvPr id="0" name=""/>
        <dsp:cNvSpPr/>
      </dsp:nvSpPr>
      <dsp:spPr>
        <a:xfrm>
          <a:off x="4914809" y="1311584"/>
          <a:ext cx="3314790" cy="104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0" tIns="111010" rIns="111010" bIns="111010" numCol="1" spcCol="1270" anchor="ctr" anchorCtr="0">
          <a:noAutofit/>
        </a:bodyPr>
        <a:lstStyle/>
        <a:p>
          <a:pPr marL="0" lvl="0" indent="0" algn="l" defTabSz="533400">
            <a:lnSpc>
              <a:spcPct val="90000"/>
            </a:lnSpc>
            <a:spcBef>
              <a:spcPct val="0"/>
            </a:spcBef>
            <a:spcAft>
              <a:spcPct val="35000"/>
            </a:spcAft>
            <a:buNone/>
          </a:pPr>
          <a:r>
            <a:rPr lang="en-US" sz="1200" kern="1200" dirty="0"/>
            <a:t>Changes in eligibility requirements</a:t>
          </a:r>
        </a:p>
        <a:p>
          <a:pPr marL="0" lvl="0" indent="0" algn="l" defTabSz="533400">
            <a:lnSpc>
              <a:spcPct val="90000"/>
            </a:lnSpc>
            <a:spcBef>
              <a:spcPct val="0"/>
            </a:spcBef>
            <a:spcAft>
              <a:spcPct val="35000"/>
            </a:spcAft>
            <a:buNone/>
          </a:pPr>
          <a:r>
            <a:rPr lang="en-US" sz="1200" kern="1200" dirty="0"/>
            <a:t>Shifting more to states </a:t>
          </a:r>
        </a:p>
      </dsp:txBody>
      <dsp:txXfrm>
        <a:off x="4914809" y="1311584"/>
        <a:ext cx="3314790" cy="1048908"/>
      </dsp:txXfrm>
    </dsp:sp>
    <dsp:sp modelId="{F4292A18-85AB-407C-826F-7B4E9C999066}">
      <dsp:nvSpPr>
        <dsp:cNvPr id="0" name=""/>
        <dsp:cNvSpPr/>
      </dsp:nvSpPr>
      <dsp:spPr>
        <a:xfrm>
          <a:off x="0" y="2622720"/>
          <a:ext cx="8229600" cy="10489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E326A1-D273-4E0F-AECC-C03294B5D927}">
      <dsp:nvSpPr>
        <dsp:cNvPr id="0" name=""/>
        <dsp:cNvSpPr/>
      </dsp:nvSpPr>
      <dsp:spPr>
        <a:xfrm>
          <a:off x="317294" y="2858725"/>
          <a:ext cx="576899" cy="576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106790-5989-49AE-B003-21DB03D7EAD6}">
      <dsp:nvSpPr>
        <dsp:cNvPr id="0" name=""/>
        <dsp:cNvSpPr/>
      </dsp:nvSpPr>
      <dsp:spPr>
        <a:xfrm>
          <a:off x="1211489" y="2622720"/>
          <a:ext cx="7018110" cy="1048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010" tIns="111010" rIns="111010" bIns="11101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Calibri"/>
            </a:rPr>
            <a:t>Impact to Clubs</a:t>
          </a:r>
          <a:r>
            <a:rPr lang="en-US" sz="2300" kern="1200" dirty="0"/>
            <a:t>: Youth and families served; assistance needed.  State funding ripple-effects</a:t>
          </a:r>
        </a:p>
      </dsp:txBody>
      <dsp:txXfrm>
        <a:off x="1211489" y="2622720"/>
        <a:ext cx="7018110" cy="10489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CF5982-3704-96A6-85A6-E6EAD53859D2}"/>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913F952-31A1-4DF9-D79D-C1F78FD1F802}"/>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FECEDB87-CFBD-4E68-A5C4-9898685B258A}" type="datetimeFigureOut">
              <a:rPr lang="en-US" smtClean="0"/>
              <a:t>10/2/2025</a:t>
            </a:fld>
            <a:endParaRPr lang="en-US"/>
          </a:p>
        </p:txBody>
      </p:sp>
      <p:sp>
        <p:nvSpPr>
          <p:cNvPr id="4" name="Footer Placeholder 3">
            <a:extLst>
              <a:ext uri="{FF2B5EF4-FFF2-40B4-BE49-F238E27FC236}">
                <a16:creationId xmlns:a16="http://schemas.microsoft.com/office/drawing/2014/main" id="{51B0DCC9-CABB-0A23-D07C-7A6589555811}"/>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9720FE-F3D6-E2D2-DC94-150A9946C03C}"/>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A6E890D-7A63-427A-985B-F7F224ACD033}" type="slidenum">
              <a:rPr lang="en-US" smtClean="0"/>
              <a:t>‹#›</a:t>
            </a:fld>
            <a:endParaRPr lang="en-US"/>
          </a:p>
        </p:txBody>
      </p:sp>
    </p:spTree>
    <p:extLst>
      <p:ext uri="{BB962C8B-B14F-4D97-AF65-F5344CB8AC3E}">
        <p14:creationId xmlns:p14="http://schemas.microsoft.com/office/powerpoint/2010/main" val="1661847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D76D314A-5F6D-42B0-A57B-14527ADFBF85}" type="datetimeFigureOut">
              <a:rPr lang="en-US" smtClean="0"/>
              <a:t>10/2/2025</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0AF076E-914D-4F66-8D96-A023467F4575}" type="slidenum">
              <a:rPr lang="en-US" smtClean="0"/>
              <a:t>‹#›</a:t>
            </a:fld>
            <a:endParaRPr lang="en-US"/>
          </a:p>
        </p:txBody>
      </p:sp>
    </p:spTree>
    <p:extLst>
      <p:ext uri="{BB962C8B-B14F-4D97-AF65-F5344CB8AC3E}">
        <p14:creationId xmlns:p14="http://schemas.microsoft.com/office/powerpoint/2010/main" val="368621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touch on the corporate side of items since many organizations receive corporate donations. Many of your organizations accept corporate donations, so want to give you a high level overview of changes that are coming. </a:t>
            </a:r>
          </a:p>
          <a:p>
            <a:endParaRPr lang="en-US" dirty="0"/>
          </a:p>
          <a:p>
            <a:r>
              <a:rPr lang="en-US" sz="2400" b="0" i="0" kern="1200" dirty="0">
                <a:solidFill>
                  <a:schemeClr val="tx1"/>
                </a:solidFill>
                <a:effectLst/>
                <a:latin typeface="+mn-lt"/>
                <a:ea typeface="+mn-ea"/>
                <a:cs typeface="+mn-cs"/>
              </a:rPr>
              <a:t>Beginning January 1, 2026, a corporate taxpayer may claim a charitable deduction only if the charitable contribution exceeds 1% of the taxpayer’s taxable income and does not exceed 10% of their taxable income. </a:t>
            </a:r>
            <a:endParaRPr lang="en-US" sz="24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latin typeface="+mn-lt"/>
                <a:ea typeface="Calibri"/>
                <a:cs typeface="Calibri"/>
              </a:rPr>
              <a:t>Please connect with your corporate partners – they may have different giving strategies in mind - (motivated by tax benefits) – they may scale back routine donations if they’re not typically giving at the 10% limitation.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latin typeface="+mn-lt"/>
                <a:ea typeface="Calibri"/>
                <a:cs typeface="Calibri"/>
              </a:rPr>
              <a:t>Reach out to your corporate donors and have a discussion – you can acknowledge the new limitations and propose larger, planned gifts (or multi-year pledges) that meet the 1% threshold for deductibility.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0000"/>
              </a:solidFill>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latin typeface="+mn-lt"/>
                <a:ea typeface="Calibri"/>
                <a:cs typeface="Calibri"/>
              </a:rPr>
              <a:t>NATALIE</a:t>
            </a:r>
            <a:endParaRPr lang="en-US" sz="1200" i="1" dirty="0">
              <a:solidFill>
                <a:srgbClr val="FF0000"/>
              </a:solidFill>
              <a:latin typeface="Roboto"/>
              <a:ea typeface="Roboto"/>
              <a:cs typeface="Roboto"/>
            </a:endParaRPr>
          </a:p>
          <a:p>
            <a:endParaRPr lang="en-US" dirty="0"/>
          </a:p>
        </p:txBody>
      </p:sp>
      <p:sp>
        <p:nvSpPr>
          <p:cNvPr id="4" name="Slide Number Placeholder 3"/>
          <p:cNvSpPr>
            <a:spLocks noGrp="1"/>
          </p:cNvSpPr>
          <p:nvPr>
            <p:ph type="sldNum" sz="quarter" idx="5"/>
          </p:nvPr>
        </p:nvSpPr>
        <p:spPr/>
        <p:txBody>
          <a:bodyPr/>
          <a:lstStyle/>
          <a:p>
            <a:fld id="{00AF076E-914D-4F66-8D96-A023467F4575}" type="slidenum">
              <a:rPr lang="en-US" smtClean="0"/>
              <a:t>12</a:t>
            </a:fld>
            <a:endParaRPr lang="en-US"/>
          </a:p>
        </p:txBody>
      </p:sp>
    </p:spTree>
    <p:extLst>
      <p:ext uri="{BB962C8B-B14F-4D97-AF65-F5344CB8AC3E}">
        <p14:creationId xmlns:p14="http://schemas.microsoft.com/office/powerpoint/2010/main" val="191737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You Can Do Now</a:t>
            </a:r>
          </a:p>
          <a:p>
            <a:pPr fontAlgn="base"/>
            <a:r>
              <a:rPr lang="en-US" sz="1200" b="1" i="0" kern="1200" dirty="0">
                <a:solidFill>
                  <a:schemeClr val="tx1"/>
                </a:solidFill>
                <a:effectLst/>
                <a:latin typeface="+mn-lt"/>
                <a:ea typeface="+mn-ea"/>
                <a:cs typeface="+mn-cs"/>
              </a:rPr>
              <a:t>Review your current giving strategies</a:t>
            </a:r>
            <a:r>
              <a:rPr lang="en-US" sz="1200" b="0" i="0" kern="1200" dirty="0">
                <a:solidFill>
                  <a:schemeClr val="tx1"/>
                </a:solidFill>
                <a:effectLst/>
                <a:latin typeface="+mn-lt"/>
                <a:ea typeface="+mn-ea"/>
                <a:cs typeface="+mn-cs"/>
              </a:rPr>
              <a:t> in light of this new threshold</a:t>
            </a:r>
          </a:p>
          <a:p>
            <a:pPr fontAlgn="base"/>
            <a:r>
              <a:rPr lang="en-US" sz="1200" b="1" i="0" kern="1200" dirty="0">
                <a:solidFill>
                  <a:schemeClr val="tx1"/>
                </a:solidFill>
                <a:effectLst/>
                <a:latin typeface="+mn-lt"/>
                <a:ea typeface="+mn-ea"/>
                <a:cs typeface="+mn-cs"/>
              </a:rPr>
              <a:t>Collaborate with your finance and tax teams</a:t>
            </a:r>
            <a:r>
              <a:rPr lang="en-US" sz="1200" b="0" i="0" kern="1200" dirty="0">
                <a:solidFill>
                  <a:schemeClr val="tx1"/>
                </a:solidFill>
                <a:effectLst/>
                <a:latin typeface="+mn-lt"/>
                <a:ea typeface="+mn-ea"/>
                <a:cs typeface="+mn-cs"/>
              </a:rPr>
              <a:t> to ensure proper classification of donations</a:t>
            </a:r>
          </a:p>
          <a:p>
            <a:pPr fontAlgn="base"/>
            <a:r>
              <a:rPr lang="en-US" sz="1200" b="1" i="0" kern="1200" dirty="0">
                <a:solidFill>
                  <a:schemeClr val="tx1"/>
                </a:solidFill>
                <a:effectLst/>
                <a:latin typeface="+mn-lt"/>
                <a:ea typeface="+mn-ea"/>
                <a:cs typeface="+mn-cs"/>
              </a:rPr>
              <a:t>Reclassify where appropriate:</a:t>
            </a:r>
            <a:r>
              <a:rPr lang="en-US" sz="1200" b="0" i="0" kern="1200" dirty="0">
                <a:solidFill>
                  <a:schemeClr val="tx1"/>
                </a:solidFill>
                <a:effectLst/>
                <a:latin typeface="+mn-lt"/>
                <a:ea typeface="+mn-ea"/>
                <a:cs typeface="+mn-cs"/>
              </a:rPr>
              <a:t> Consider sponsorships instead of the normal charitable contributions</a:t>
            </a:r>
          </a:p>
          <a:p>
            <a:pPr fontAlgn="base"/>
            <a:r>
              <a:rPr lang="en-US" sz="1200" b="1" i="0" kern="1200" dirty="0">
                <a:solidFill>
                  <a:schemeClr val="tx1"/>
                </a:solidFill>
                <a:effectLst/>
                <a:latin typeface="+mn-lt"/>
                <a:ea typeface="+mn-ea"/>
                <a:cs typeface="+mn-cs"/>
              </a:rPr>
              <a:t>Stay informed:</a:t>
            </a:r>
            <a:r>
              <a:rPr lang="en-US" sz="1200" b="0" i="0" kern="1200" dirty="0">
                <a:solidFill>
                  <a:schemeClr val="tx1"/>
                </a:solidFill>
                <a:effectLst/>
                <a:latin typeface="+mn-lt"/>
                <a:ea typeface="+mn-ea"/>
                <a:cs typeface="+mn-cs"/>
              </a:rPr>
              <a:t> As the business and philanthropic community navigate the new realities of this legislation we anticipate more to be written on this topic. </a:t>
            </a:r>
          </a:p>
          <a:p>
            <a:endParaRPr lang="en-US" dirty="0"/>
          </a:p>
          <a:p>
            <a:r>
              <a:rPr lang="en-US" dirty="0"/>
              <a:t>Recommend contacting your tax advisor – which thankfully</a:t>
            </a:r>
          </a:p>
          <a:p>
            <a:endParaRPr lang="en-US" dirty="0"/>
          </a:p>
          <a:p>
            <a:r>
              <a:rPr lang="en-US" dirty="0" err="1"/>
              <a:t>Im</a:t>
            </a:r>
            <a:r>
              <a:rPr lang="en-US" dirty="0"/>
              <a:t> going to Pass it over to Kelsey for some other OB3A changes</a:t>
            </a:r>
          </a:p>
        </p:txBody>
      </p:sp>
      <p:sp>
        <p:nvSpPr>
          <p:cNvPr id="4" name="Slide Number Placeholder 3"/>
          <p:cNvSpPr>
            <a:spLocks noGrp="1"/>
          </p:cNvSpPr>
          <p:nvPr>
            <p:ph type="sldNum" sz="quarter" idx="5"/>
          </p:nvPr>
        </p:nvSpPr>
        <p:spPr/>
        <p:txBody>
          <a:bodyPr/>
          <a:lstStyle/>
          <a:p>
            <a:fld id="{00AF076E-914D-4F66-8D96-A023467F4575}" type="slidenum">
              <a:rPr lang="en-US" smtClean="0"/>
              <a:t>13</a:t>
            </a:fld>
            <a:endParaRPr lang="en-US"/>
          </a:p>
        </p:txBody>
      </p:sp>
    </p:spTree>
    <p:extLst>
      <p:ext uri="{BB962C8B-B14F-4D97-AF65-F5344CB8AC3E}">
        <p14:creationId xmlns:p14="http://schemas.microsoft.com/office/powerpoint/2010/main" val="889245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new overtime tax deduction is a new federal income tax deduction to employees beginning 2025 and continuing through 2028, for qualifying overtime pay. The deduction begins to phase-out when the taxpayer’s modified adjusted gross income exceeds $150,000 ($300,000 in the case of a joint return.)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provision allows eligible employees to deduct up to </a:t>
            </a:r>
            <a:r>
              <a:rPr lang="en-US" sz="1200" b="1" kern="1200" dirty="0">
                <a:solidFill>
                  <a:schemeClr val="tx1"/>
                </a:solidFill>
                <a:effectLst/>
                <a:latin typeface="+mn-lt"/>
                <a:ea typeface="+mn-ea"/>
                <a:cs typeface="+mn-cs"/>
              </a:rPr>
              <a:t>$12,500</a:t>
            </a:r>
            <a:r>
              <a:rPr lang="en-US" sz="1200" kern="1200" dirty="0">
                <a:solidFill>
                  <a:schemeClr val="tx1"/>
                </a:solidFill>
                <a:effectLst/>
                <a:latin typeface="+mn-lt"/>
                <a:ea typeface="+mn-ea"/>
                <a:cs typeface="+mn-cs"/>
              </a:rPr>
              <a:t> from their federal taxable income, or </a:t>
            </a:r>
            <a:r>
              <a:rPr lang="en-US" sz="1200" b="1" kern="1200" dirty="0">
                <a:solidFill>
                  <a:schemeClr val="tx1"/>
                </a:solidFill>
                <a:effectLst/>
                <a:latin typeface="+mn-lt"/>
                <a:ea typeface="+mn-ea"/>
                <a:cs typeface="+mn-cs"/>
              </a:rPr>
              <a:t>$25,000</a:t>
            </a:r>
            <a:r>
              <a:rPr lang="en-US" sz="1200" kern="1200" dirty="0">
                <a:solidFill>
                  <a:schemeClr val="tx1"/>
                </a:solidFill>
                <a:effectLst/>
                <a:latin typeface="+mn-lt"/>
                <a:ea typeface="+mn-ea"/>
                <a:cs typeface="+mn-cs"/>
              </a:rPr>
              <a:t> for those filing jointly, based on the </a:t>
            </a:r>
            <a:r>
              <a:rPr lang="en-US" sz="1200" i="1" kern="1200" dirty="0">
                <a:solidFill>
                  <a:schemeClr val="tx1"/>
                </a:solidFill>
                <a:effectLst/>
                <a:latin typeface="+mn-lt"/>
                <a:ea typeface="+mn-ea"/>
                <a:cs typeface="+mn-cs"/>
              </a:rPr>
              <a:t>premium portion</a:t>
            </a:r>
            <a:r>
              <a:rPr lang="en-US" sz="1200" kern="1200" dirty="0">
                <a:solidFill>
                  <a:schemeClr val="tx1"/>
                </a:solidFill>
                <a:effectLst/>
                <a:latin typeface="+mn-lt"/>
                <a:ea typeface="+mn-ea"/>
                <a:cs typeface="+mn-cs"/>
              </a:rPr>
              <a:t> of their overtime earnings.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the Fair Labor Standards Act (FLSA), overtime pay is typically calculated as “time-and-a-half.” The </a:t>
            </a:r>
            <a:r>
              <a:rPr lang="en-US" sz="1200" i="1" kern="1200" dirty="0">
                <a:solidFill>
                  <a:schemeClr val="tx1"/>
                </a:solidFill>
                <a:effectLst/>
                <a:latin typeface="+mn-lt"/>
                <a:ea typeface="+mn-ea"/>
                <a:cs typeface="+mn-cs"/>
              </a:rPr>
              <a:t>premium portion</a:t>
            </a:r>
            <a:r>
              <a:rPr lang="en-US" sz="1200" kern="1200" dirty="0">
                <a:solidFill>
                  <a:schemeClr val="tx1"/>
                </a:solidFill>
                <a:effectLst/>
                <a:latin typeface="+mn-lt"/>
                <a:ea typeface="+mn-ea"/>
                <a:cs typeface="+mn-cs"/>
              </a:rPr>
              <a:t> refers to the extra “half” paid above the employee’s regular hourly rate. Only overtime mandated by the FLSA qualifies for this deduction and overtime earned under state-specific laws does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00AF076E-914D-4F66-8D96-A023467F4575}" type="slidenum">
              <a:rPr lang="en-US" smtClean="0"/>
              <a:t>15</a:t>
            </a:fld>
            <a:endParaRPr lang="en-US"/>
          </a:p>
        </p:txBody>
      </p:sp>
    </p:spTree>
    <p:extLst>
      <p:ext uri="{BB962C8B-B14F-4D97-AF65-F5344CB8AC3E}">
        <p14:creationId xmlns:p14="http://schemas.microsoft.com/office/powerpoint/2010/main" val="34596608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2025%20Group%20Files/CLAglobal.com/disclaimer"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2025%20Group%20Files/CLAglobal.com/disclaimer" TargetMode="External"/><Relationship Id="rId3" Type="http://schemas.openxmlformats.org/officeDocument/2006/relationships/image" Target="../media/image9.png"/><Relationship Id="rId7" Type="http://schemas.openxmlformats.org/officeDocument/2006/relationships/image" Target="../media/image11.emf"/><Relationship Id="rId12" Type="http://schemas.openxmlformats.org/officeDocument/2006/relationships/image" Target="../media/image14.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3.png"/><Relationship Id="rId5" Type="http://schemas.openxmlformats.org/officeDocument/2006/relationships/image" Target="../media/image10.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2.png"/><Relationship Id="rId1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2025%20Group%20Files/CLAglobal.com/disclaimer" TargetMode="Externa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2025%20Group%20Files/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2025%20Group%20Files/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2025%20Group%20Files/CLAglobal.com/disclaimer" TargetMode="External"/><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863157-8CA8-E570-1659-767D716883EB}"/>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5" name="Picture 14">
            <a:extLst>
              <a:ext uri="{FF2B5EF4-FFF2-40B4-BE49-F238E27FC236}">
                <a16:creationId xmlns:a16="http://schemas.microsoft.com/office/drawing/2014/main" id="{67E1E95A-6136-8ABE-9492-90AB58F391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16" name="Rectangle 4">
            <a:extLst>
              <a:ext uri="{FF2B5EF4-FFF2-40B4-BE49-F238E27FC236}">
                <a16:creationId xmlns:a16="http://schemas.microsoft.com/office/drawing/2014/main" id="{0F936631-F66F-4650-0232-62BA9FBA4399}"/>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a:t>Click to edit subtitle</a:t>
            </a:r>
          </a:p>
        </p:txBody>
      </p:sp>
      <p:sp>
        <p:nvSpPr>
          <p:cNvPr id="17" name="Title 1">
            <a:extLst>
              <a:ext uri="{FF2B5EF4-FFF2-40B4-BE49-F238E27FC236}">
                <a16:creationId xmlns:a16="http://schemas.microsoft.com/office/drawing/2014/main" id="{A4481956-8951-DEB9-AEA3-9C3CAC18F0A6}"/>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18" name="Slide Number Placeholder 5">
            <a:extLst>
              <a:ext uri="{FF2B5EF4-FFF2-40B4-BE49-F238E27FC236}">
                <a16:creationId xmlns:a16="http://schemas.microsoft.com/office/drawing/2014/main" id="{52F2C51A-BAFA-87B2-5435-2170BDE91855}"/>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a:p>
        </p:txBody>
      </p:sp>
      <p:sp>
        <p:nvSpPr>
          <p:cNvPr id="19" name="Rectangle 18">
            <a:extLst>
              <a:ext uri="{FF2B5EF4-FFF2-40B4-BE49-F238E27FC236}">
                <a16:creationId xmlns:a16="http://schemas.microsoft.com/office/drawing/2014/main" id="{B5E79F4A-F3A5-8F33-42E8-17CE93922686}"/>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a:solidFill>
                  <a:schemeClr val="bg2">
                    <a:lumMod val="75000"/>
                  </a:schemeClr>
                </a:solidFill>
                <a:latin typeface="Calibri" panose="020F0502020204030204" pitchFamily="34" charset="0"/>
                <a:cs typeface="Calibri" panose="020F0502020204030204" pitchFamily="34" charset="0"/>
              </a:rPr>
              <a:t>©2025 CliftonLarsonAllen LLP. CLA (CliftonLarsonAllen LLP) </a:t>
            </a:r>
            <a:r>
              <a:rPr lang="en-US" sz="700" b="0" i="0" kern="1200">
                <a:solidFill>
                  <a:schemeClr val="bg2">
                    <a:lumMod val="75000"/>
                  </a:schemeClr>
                </a:solidFill>
                <a:latin typeface="Calibri" panose="020F0502020204030204" pitchFamily="34" charset="0"/>
                <a:ea typeface="+mn-ea"/>
                <a:cs typeface="Calibri" panose="020F0502020204030204" pitchFamily="34" charset="0"/>
              </a:rPr>
              <a:t>is an </a:t>
            </a:r>
            <a:r>
              <a:rPr lang="en-US" sz="700" b="0" i="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a:solidFill>
                  <a:schemeClr val="bg2">
                    <a:lumMod val="75000"/>
                  </a:schemeClr>
                </a:solidFill>
                <a:latin typeface="Calibri" panose="020F0502020204030204" pitchFamily="34" charset="0"/>
                <a:cs typeface="Calibri" panose="020F0502020204030204" pitchFamily="34" charset="0"/>
              </a:rPr>
              <a:t>. </a:t>
            </a:r>
            <a:br>
              <a:rPr lang="en-US" sz="700" b="0" i="0">
                <a:solidFill>
                  <a:schemeClr val="bg2">
                    <a:lumMod val="75000"/>
                  </a:schemeClr>
                </a:solidFill>
                <a:latin typeface="Calibri" panose="020F0502020204030204" pitchFamily="34" charset="0"/>
                <a:cs typeface="Calibri" panose="020F0502020204030204" pitchFamily="34" charset="0"/>
              </a:rPr>
            </a:br>
            <a:r>
              <a:rPr lang="en-US" sz="700" b="0" i="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5E7E4E-8197-40F0-D913-52BB99799B37}"/>
              </a:ext>
            </a:extLst>
          </p:cNvPr>
          <p:cNvSpPr/>
          <p:nvPr userDrawn="1"/>
        </p:nvSpPr>
        <p:spPr bwMode="auto">
          <a:xfrm>
            <a:off x="1" y="0"/>
            <a:ext cx="9144000" cy="407707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3AD27803-DC72-3919-6D72-264B14BB5401}"/>
              </a:ext>
            </a:extLst>
          </p:cNvPr>
          <p:cNvSpPr/>
          <p:nvPr userDrawn="1"/>
        </p:nvSpPr>
        <p:spPr bwMode="auto">
          <a:xfrm>
            <a:off x="0" y="2771680"/>
            <a:ext cx="5478449" cy="1305390"/>
          </a:xfrm>
          <a:prstGeom prst="rtTriangle">
            <a:avLst/>
          </a:prstGeom>
          <a:solidFill>
            <a:schemeClr val="accent2">
              <a:lumMod val="40000"/>
              <a:lumOff val="6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E2B66882-3DD5-F845-DF88-2EEC5B1D2C72}"/>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a:t>Click to edit subtitle</a:t>
            </a:r>
          </a:p>
        </p:txBody>
      </p:sp>
      <p:sp>
        <p:nvSpPr>
          <p:cNvPr id="9" name="Rectangle 3">
            <a:extLst>
              <a:ext uri="{FF2B5EF4-FFF2-40B4-BE49-F238E27FC236}">
                <a16:creationId xmlns:a16="http://schemas.microsoft.com/office/drawing/2014/main" id="{7B10BF00-B574-03EB-719D-C0A6A08B694A}"/>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a:t>Click to Edit Title</a:t>
            </a:r>
          </a:p>
        </p:txBody>
      </p:sp>
      <p:pic>
        <p:nvPicPr>
          <p:cNvPr id="2" name="Picture 1" descr="Icon&#10;&#10;Description automatically generated">
            <a:extLst>
              <a:ext uri="{FF2B5EF4-FFF2-40B4-BE49-F238E27FC236}">
                <a16:creationId xmlns:a16="http://schemas.microsoft.com/office/drawing/2014/main" id="{79B20C2D-253E-8F10-21E6-EC6A4D9BCA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4AC3F654-E035-BBCE-4B64-D40064E96F1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462B2DC6-3700-0994-583F-633AA07781D8}"/>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a:p>
        </p:txBody>
      </p:sp>
      <p:pic>
        <p:nvPicPr>
          <p:cNvPr id="10" name="Picture 9" descr="Icon&#10;&#10;Description automatically generated">
            <a:extLst>
              <a:ext uri="{FF2B5EF4-FFF2-40B4-BE49-F238E27FC236}">
                <a16:creationId xmlns:a16="http://schemas.microsoft.com/office/drawing/2014/main" id="{49B939B3-F9FD-C3AA-5A5A-E6518842A2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1A300F57-5067-4F08-D960-408FB3B84F6F}"/>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a:solidFill>
                  <a:schemeClr val="accent1"/>
                </a:solidFill>
                <a:latin typeface="Calibri" panose="020F0502020204030204" pitchFamily="34" charset="0"/>
                <a:cs typeface="Calibri" panose="020F0502020204030204" pitchFamily="34" charset="0"/>
              </a:rPr>
              <a:t>©2025 CliftonLarsonAllen LLP </a:t>
            </a:r>
          </a:p>
        </p:txBody>
      </p:sp>
    </p:spTree>
    <p:extLst>
      <p:ext uri="{BB962C8B-B14F-4D97-AF65-F5344CB8AC3E}">
        <p14:creationId xmlns:p14="http://schemas.microsoft.com/office/powerpoint/2010/main" val="355344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719B11-09BF-7988-A320-DB499BBB20B9}"/>
              </a:ext>
            </a:extLst>
          </p:cNvPr>
          <p:cNvSpPr/>
          <p:nvPr userDrawn="1"/>
        </p:nvSpPr>
        <p:spPr bwMode="auto">
          <a:xfrm>
            <a:off x="1" y="0"/>
            <a:ext cx="9144000" cy="407707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DAF671D1-7297-8801-8AB2-427087A78F80}"/>
              </a:ext>
            </a:extLst>
          </p:cNvPr>
          <p:cNvSpPr/>
          <p:nvPr userDrawn="1"/>
        </p:nvSpPr>
        <p:spPr bwMode="auto">
          <a:xfrm>
            <a:off x="0" y="2771680"/>
            <a:ext cx="5478449" cy="1305390"/>
          </a:xfrm>
          <a:prstGeom prst="rtTriangle">
            <a:avLst/>
          </a:prstGeom>
          <a:solidFill>
            <a:schemeClr val="accent3">
              <a:lumMod val="20000"/>
              <a:lumOff val="8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8" name="Rectangle 4">
            <a:extLst>
              <a:ext uri="{FF2B5EF4-FFF2-40B4-BE49-F238E27FC236}">
                <a16:creationId xmlns:a16="http://schemas.microsoft.com/office/drawing/2014/main" id="{5C06161C-EC8F-BA65-FAE2-847B643428B0}"/>
              </a:ext>
            </a:extLst>
          </p:cNvPr>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accent1"/>
                </a:solidFill>
              </a:defRPr>
            </a:lvl1pPr>
          </a:lstStyle>
          <a:p>
            <a:r>
              <a:rPr lang="en-US"/>
              <a:t>Click to edit subtitle</a:t>
            </a:r>
          </a:p>
        </p:txBody>
      </p:sp>
      <p:sp>
        <p:nvSpPr>
          <p:cNvPr id="9" name="Rectangle 3">
            <a:extLst>
              <a:ext uri="{FF2B5EF4-FFF2-40B4-BE49-F238E27FC236}">
                <a16:creationId xmlns:a16="http://schemas.microsoft.com/office/drawing/2014/main" id="{FFF9CC44-1C7F-715D-1F4F-C81477D2ADD6}"/>
              </a:ext>
            </a:extLst>
          </p:cNvPr>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a:t>Click to Edit Title</a:t>
            </a:r>
          </a:p>
        </p:txBody>
      </p:sp>
      <p:pic>
        <p:nvPicPr>
          <p:cNvPr id="2" name="Picture 1" descr="Icon&#10;&#10;Description automatically generated">
            <a:extLst>
              <a:ext uri="{FF2B5EF4-FFF2-40B4-BE49-F238E27FC236}">
                <a16:creationId xmlns:a16="http://schemas.microsoft.com/office/drawing/2014/main" id="{78C13A64-6E5D-1463-B734-C28D5D98DE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4" name="Text Placeholder 15">
            <a:extLst>
              <a:ext uri="{FF2B5EF4-FFF2-40B4-BE49-F238E27FC236}">
                <a16:creationId xmlns:a16="http://schemas.microsoft.com/office/drawing/2014/main" id="{00B62FED-BD29-17E5-9D2B-E7360ECD80A3}"/>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5" name="Slide Number Placeholder 5">
            <a:extLst>
              <a:ext uri="{FF2B5EF4-FFF2-40B4-BE49-F238E27FC236}">
                <a16:creationId xmlns:a16="http://schemas.microsoft.com/office/drawing/2014/main" id="{892F79A0-AA50-C346-5713-DE253A069675}"/>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a:p>
        </p:txBody>
      </p:sp>
      <p:pic>
        <p:nvPicPr>
          <p:cNvPr id="10" name="Picture 9" descr="Icon&#10;&#10;Description automatically generated">
            <a:extLst>
              <a:ext uri="{FF2B5EF4-FFF2-40B4-BE49-F238E27FC236}">
                <a16:creationId xmlns:a16="http://schemas.microsoft.com/office/drawing/2014/main" id="{9DCC0B8B-EBA0-D45D-F4C2-BB44C49692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1" name="Rectangle 10">
            <a:extLst>
              <a:ext uri="{FF2B5EF4-FFF2-40B4-BE49-F238E27FC236}">
                <a16:creationId xmlns:a16="http://schemas.microsoft.com/office/drawing/2014/main" id="{685EC871-B307-0E73-DB55-D9C3F6321686}"/>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a:solidFill>
                  <a:schemeClr val="accent1"/>
                </a:solidFill>
                <a:latin typeface="Calibri" panose="020F0502020204030204" pitchFamily="34" charset="0"/>
                <a:cs typeface="Calibri" panose="020F0502020204030204" pitchFamily="34" charset="0"/>
              </a:rPr>
              <a:t>©2025 CliftonLarsonAllen LLP </a:t>
            </a:r>
          </a:p>
        </p:txBody>
      </p:sp>
    </p:spTree>
    <p:extLst>
      <p:ext uri="{BB962C8B-B14F-4D97-AF65-F5344CB8AC3E}">
        <p14:creationId xmlns:p14="http://schemas.microsoft.com/office/powerpoint/2010/main" val="3220987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842772"/>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4648200" y="838200"/>
            <a:ext cx="4038600" cy="3741974"/>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800"/>
            </a:lvl6pPr>
            <a:lvl7pPr>
              <a:defRPr sz="1800"/>
            </a:lvl7pPr>
            <a:lvl8pPr>
              <a:defRPr sz="1800"/>
            </a:lvl8pPr>
            <a:lvl9pPr>
              <a:defRPr sz="18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73152"/>
            <a:ext cx="8229600" cy="685800"/>
          </a:xfrm>
          <a:noFill/>
        </p:spPr>
        <p:txBody>
          <a:bodyPr/>
          <a:lstStyle>
            <a:lvl1pPr>
              <a:defRPr sz="3200"/>
            </a:lvl1pPr>
          </a:lstStyle>
          <a:p>
            <a:r>
              <a:rPr lang="en-US"/>
              <a:t>Click to Edit Title</a:t>
            </a:r>
          </a:p>
        </p:txBody>
      </p:sp>
      <p:sp>
        <p:nvSpPr>
          <p:cNvPr id="6" name="Slide Number Placeholder 5">
            <a:extLst>
              <a:ext uri="{FF2B5EF4-FFF2-40B4-BE49-F238E27FC236}">
                <a16:creationId xmlns:a16="http://schemas.microsoft.com/office/drawing/2014/main" id="{A785448F-79A1-C1A9-67E2-FBC304449C1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73152"/>
            <a:ext cx="8229600" cy="685800"/>
          </a:xfrm>
          <a:noFill/>
        </p:spPr>
        <p:txBody>
          <a:bodyPr/>
          <a:lstStyle>
            <a:lvl1pPr>
              <a:defRPr sz="3200"/>
            </a:lvl1pPr>
          </a:lstStyle>
          <a:p>
            <a:r>
              <a:rPr lang="en-US"/>
              <a:t>Click to Edit Title</a:t>
            </a:r>
          </a:p>
        </p:txBody>
      </p:sp>
      <p:sp>
        <p:nvSpPr>
          <p:cNvPr id="4" name="Slide Number Placeholder 5">
            <a:extLst>
              <a:ext uri="{FF2B5EF4-FFF2-40B4-BE49-F238E27FC236}">
                <a16:creationId xmlns:a16="http://schemas.microsoft.com/office/drawing/2014/main" id="{9EE09486-7CA4-60D6-B2F4-59EF8FF9A10F}"/>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8A5D5A8B-70ED-DE23-4B87-C1C76EF77744}"/>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848701"/>
            <a:ext cx="3200399" cy="469900"/>
          </a:xfrm>
        </p:spPr>
        <p:txBody>
          <a:bodyPr anchor="ctr" anchorCtr="0"/>
          <a:lstStyle>
            <a:lvl1pPr algn="l">
              <a:defRPr sz="2400" b="0"/>
            </a:lvl1pPr>
          </a:lstStyle>
          <a:p>
            <a:r>
              <a:rPr lang="en-US"/>
              <a:t>Click to Edit Title</a:t>
            </a:r>
          </a:p>
        </p:txBody>
      </p:sp>
      <p:sp>
        <p:nvSpPr>
          <p:cNvPr id="3" name="Content Placeholder 2"/>
          <p:cNvSpPr>
            <a:spLocks noGrp="1"/>
          </p:cNvSpPr>
          <p:nvPr>
            <p:ph idx="1" hasCustomPrompt="1"/>
          </p:nvPr>
        </p:nvSpPr>
        <p:spPr>
          <a:xfrm>
            <a:off x="4114802" y="5737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add content</a:t>
            </a:r>
          </a:p>
        </p:txBody>
      </p:sp>
      <p:sp>
        <p:nvSpPr>
          <p:cNvPr id="4" name="Text Placeholder 3"/>
          <p:cNvSpPr>
            <a:spLocks noGrp="1"/>
          </p:cNvSpPr>
          <p:nvPr>
            <p:ph type="body" sz="half" idx="2" hasCustomPrompt="1"/>
          </p:nvPr>
        </p:nvSpPr>
        <p:spPr>
          <a:xfrm>
            <a:off x="457202" y="1385277"/>
            <a:ext cx="3200399" cy="2873373"/>
          </a:xfrm>
        </p:spPr>
        <p:txBody>
          <a:bodyPr/>
          <a:lstStyle>
            <a:lvl1pPr marL="342900" indent="-342900">
              <a:buFont typeface="Arial" panose="020B0604020202020204" pitchFamily="34" charset="0"/>
              <a:buChar char="•"/>
              <a:defRPr sz="2000"/>
            </a:lvl1pPr>
            <a:lvl2pPr marL="628650" indent="-171450">
              <a:buFont typeface="Arial" panose="020B0604020202020204" pitchFamily="34" charset="0"/>
              <a:buChar char="•"/>
              <a:defRPr sz="1600"/>
            </a:lvl2pPr>
            <a:lvl3pPr marL="1085850" indent="-171450">
              <a:buFont typeface="Arial" panose="020B0604020202020204" pitchFamily="34" charset="0"/>
              <a:buChar char="•"/>
              <a:defRPr sz="1100"/>
            </a:lvl3pPr>
            <a:lvl4pPr marL="1543050" indent="-171450">
              <a:buFont typeface="Arial" panose="020B0604020202020204" pitchFamily="34" charset="0"/>
              <a:buChar char="•"/>
              <a:defRPr sz="1050"/>
            </a:lvl4pPr>
            <a:lvl5pPr marL="2000250" indent="-171450">
              <a:buFont typeface="Arial" panose="020B0604020202020204" pitchFamily="34" charset="0"/>
              <a:buChar char="•"/>
              <a:defRPr sz="105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57199" y="4363541"/>
            <a:ext cx="2895600" cy="171450"/>
          </a:xfrm>
        </p:spPr>
        <p:txBody>
          <a:bodyPr/>
          <a:lstStyle>
            <a:lvl1pPr>
              <a:defRPr/>
            </a:lvl1pPr>
          </a:lstStyle>
          <a:p>
            <a:endParaRPr lang="en-US"/>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526157"/>
            <a:ext cx="3200400" cy="255868"/>
          </a:xfrm>
        </p:spPr>
        <p:txBody>
          <a:bodyPr anchor="b" anchorCtr="0"/>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TEXT</a:t>
            </a:r>
          </a:p>
        </p:txBody>
      </p:sp>
      <p:sp>
        <p:nvSpPr>
          <p:cNvPr id="8" name="Slide Number Placeholder 5">
            <a:extLst>
              <a:ext uri="{FF2B5EF4-FFF2-40B4-BE49-F238E27FC236}">
                <a16:creationId xmlns:a16="http://schemas.microsoft.com/office/drawing/2014/main" id="{9A944E0B-FA0A-467B-01E4-A399399DDA3D}"/>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DE42890-AADC-0BC0-6CA3-ED7C048B6D01}"/>
              </a:ext>
            </a:extLst>
          </p:cNvPr>
          <p:cNvSpPr/>
          <p:nvPr userDrawn="1"/>
        </p:nvSpPr>
        <p:spPr bwMode="auto">
          <a:xfrm>
            <a:off x="0" y="4072835"/>
            <a:ext cx="9144000" cy="1070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accent1"/>
              </a:solidFill>
              <a:effectLst/>
              <a:latin typeface="Arial" charset="0"/>
              <a:ea typeface="ヒラギノ角ゴ Pro W3" pitchFamily="1" charset="-128"/>
            </a:endParaRPr>
          </a:p>
        </p:txBody>
      </p:sp>
      <p:sp>
        <p:nvSpPr>
          <p:cNvPr id="3" name="Picture Placeholder 2"/>
          <p:cNvSpPr>
            <a:spLocks noGrp="1"/>
          </p:cNvSpPr>
          <p:nvPr>
            <p:ph type="pic" idx="1"/>
          </p:nvPr>
        </p:nvSpPr>
        <p:spPr>
          <a:xfrm>
            <a:off x="0" y="0"/>
            <a:ext cx="9144000" cy="4072265"/>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2" name="Picture 1" descr="Icon&#10;&#10;Description automatically generated">
            <a:extLst>
              <a:ext uri="{FF2B5EF4-FFF2-40B4-BE49-F238E27FC236}">
                <a16:creationId xmlns:a16="http://schemas.microsoft.com/office/drawing/2014/main" id="{C66EE458-694C-8237-BEB4-31D0B74A91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5" name="Text Placeholder 15">
            <a:extLst>
              <a:ext uri="{FF2B5EF4-FFF2-40B4-BE49-F238E27FC236}">
                <a16:creationId xmlns:a16="http://schemas.microsoft.com/office/drawing/2014/main" id="{1633C46E-35AE-BB8A-3881-B8EF679014C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0538CE7F-C3BE-5B7D-9813-50FF880E0223}"/>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a:p>
        </p:txBody>
      </p:sp>
      <p:pic>
        <p:nvPicPr>
          <p:cNvPr id="7" name="Picture 6" descr="Icon&#10;&#10;Description automatically generated">
            <a:extLst>
              <a:ext uri="{FF2B5EF4-FFF2-40B4-BE49-F238E27FC236}">
                <a16:creationId xmlns:a16="http://schemas.microsoft.com/office/drawing/2014/main" id="{2B25157E-9FAB-E077-37BE-854A3DCC7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8" name="Rectangle 7">
            <a:extLst>
              <a:ext uri="{FF2B5EF4-FFF2-40B4-BE49-F238E27FC236}">
                <a16:creationId xmlns:a16="http://schemas.microsoft.com/office/drawing/2014/main" id="{B3A052A8-5317-10FA-29A0-75EA1657CE9D}"/>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a:solidFill>
                  <a:schemeClr val="accent1"/>
                </a:solidFill>
                <a:latin typeface="Calibri" panose="020F0502020204030204" pitchFamily="34" charset="0"/>
                <a:cs typeface="Calibri" panose="020F0502020204030204" pitchFamily="34" charset="0"/>
              </a:rPr>
              <a:t>©2025 CliftonLarsonAllen LLP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A Promis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7557F-2FE6-AC33-761D-CA73283883D0}"/>
              </a:ext>
            </a:extLst>
          </p:cNvPr>
          <p:cNvSpPr/>
          <p:nvPr userDrawn="1"/>
        </p:nvSpPr>
        <p:spPr bwMode="auto">
          <a:xfrm>
            <a:off x="1" y="0"/>
            <a:ext cx="9144000" cy="4077070"/>
          </a:xfrm>
          <a:prstGeom prst="rect">
            <a:avLst/>
          </a:prstGeom>
          <a:solidFill>
            <a:srgbClr val="F7F7F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Right Triangle 2">
            <a:extLst>
              <a:ext uri="{FF2B5EF4-FFF2-40B4-BE49-F238E27FC236}">
                <a16:creationId xmlns:a16="http://schemas.microsoft.com/office/drawing/2014/main" id="{057DEEDB-F766-E787-856C-92DBA8D1C46D}"/>
              </a:ext>
            </a:extLst>
          </p:cNvPr>
          <p:cNvSpPr/>
          <p:nvPr userDrawn="1"/>
        </p:nvSpPr>
        <p:spPr bwMode="auto">
          <a:xfrm>
            <a:off x="0" y="2771680"/>
            <a:ext cx="5478449" cy="1305390"/>
          </a:xfrm>
          <a:prstGeom prst="rtTriangl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3">
            <a:extLst>
              <a:ext uri="{FF2B5EF4-FFF2-40B4-BE49-F238E27FC236}">
                <a16:creationId xmlns:a16="http://schemas.microsoft.com/office/drawing/2014/main" id="{70003AE5-3F59-8926-AC61-5DADB87BEF7C}"/>
              </a:ext>
            </a:extLst>
          </p:cNvPr>
          <p:cNvSpPr>
            <a:spLocks noGrp="1" noChangeArrowheads="1"/>
          </p:cNvSpPr>
          <p:nvPr>
            <p:ph type="ctrTitle" hasCustomPrompt="1"/>
          </p:nvPr>
        </p:nvSpPr>
        <p:spPr>
          <a:xfrm>
            <a:off x="772338" y="325761"/>
            <a:ext cx="7599324" cy="663076"/>
          </a:xfrm>
          <a:noFill/>
        </p:spPr>
        <p:txBody>
          <a:bodyPr anchor="b" anchorCtr="0"/>
          <a:lstStyle>
            <a:lvl1pPr algn="ctr">
              <a:defRPr sz="4000">
                <a:solidFill>
                  <a:schemeClr val="accent1"/>
                </a:solidFill>
                <a:latin typeface="Calibri" panose="020F0502020204030204" pitchFamily="34" charset="0"/>
                <a:cs typeface="Calibri" panose="020F0502020204030204" pitchFamily="34" charset="0"/>
              </a:defRPr>
            </a:lvl1pPr>
          </a:lstStyle>
          <a:p>
            <a:r>
              <a:rPr lang="en-US"/>
              <a:t>Click to Edit Title</a:t>
            </a:r>
          </a:p>
        </p:txBody>
      </p:sp>
      <p:sp>
        <p:nvSpPr>
          <p:cNvPr id="18" name="Content Placeholder 17">
            <a:extLst>
              <a:ext uri="{FF2B5EF4-FFF2-40B4-BE49-F238E27FC236}">
                <a16:creationId xmlns:a16="http://schemas.microsoft.com/office/drawing/2014/main" id="{B959EB38-EAF1-93FD-C7C0-380A3299ECB5}"/>
              </a:ext>
            </a:extLst>
          </p:cNvPr>
          <p:cNvSpPr>
            <a:spLocks noGrp="1"/>
          </p:cNvSpPr>
          <p:nvPr>
            <p:ph sz="quarter" idx="11" hasCustomPrompt="1"/>
          </p:nvPr>
        </p:nvSpPr>
        <p:spPr>
          <a:xfrm>
            <a:off x="772337" y="1066430"/>
            <a:ext cx="7599323" cy="2628116"/>
          </a:xfrm>
        </p:spPr>
        <p:txBody>
          <a:bodyPr/>
          <a:lstStyle>
            <a:lvl1pPr marL="0" indent="0" algn="ctr">
              <a:buNone/>
              <a:defRPr/>
            </a:lvl1pPr>
          </a:lstStyle>
          <a:p>
            <a:pPr lvl="0"/>
            <a:r>
              <a:rPr lang="en-US"/>
              <a:t>Click to add content</a:t>
            </a:r>
          </a:p>
        </p:txBody>
      </p:sp>
      <p:pic>
        <p:nvPicPr>
          <p:cNvPr id="4" name="Picture 3" descr="Icon&#10;&#10;Description automatically generated">
            <a:extLst>
              <a:ext uri="{FF2B5EF4-FFF2-40B4-BE49-F238E27FC236}">
                <a16:creationId xmlns:a16="http://schemas.microsoft.com/office/drawing/2014/main" id="{425B2BF2-8AAD-F84B-A55B-25F283F58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12" name="Text Placeholder 15">
            <a:extLst>
              <a:ext uri="{FF2B5EF4-FFF2-40B4-BE49-F238E27FC236}">
                <a16:creationId xmlns:a16="http://schemas.microsoft.com/office/drawing/2014/main" id="{7EC0DF60-086F-4FB0-64BF-1D114AC26BE0}"/>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C9094FFC-CEA7-E696-F0DF-10C966EDB559}"/>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a:p>
        </p:txBody>
      </p:sp>
      <p:pic>
        <p:nvPicPr>
          <p:cNvPr id="14" name="Picture 13" descr="Icon&#10;&#10;Description automatically generated">
            <a:extLst>
              <a:ext uri="{FF2B5EF4-FFF2-40B4-BE49-F238E27FC236}">
                <a16:creationId xmlns:a16="http://schemas.microsoft.com/office/drawing/2014/main" id="{CEBE77CA-C9BE-D0D7-BA0C-502A341E118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
        <p:nvSpPr>
          <p:cNvPr id="15" name="Rectangle 14">
            <a:extLst>
              <a:ext uri="{FF2B5EF4-FFF2-40B4-BE49-F238E27FC236}">
                <a16:creationId xmlns:a16="http://schemas.microsoft.com/office/drawing/2014/main" id="{093B3263-8B6F-82F9-C80F-DE2CD9218DB8}"/>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a:solidFill>
                  <a:schemeClr val="accent1"/>
                </a:solidFill>
                <a:latin typeface="Calibri" panose="020F0502020204030204" pitchFamily="34" charset="0"/>
                <a:cs typeface="Calibri" panose="020F0502020204030204" pitchFamily="34" charset="0"/>
              </a:rPr>
              <a:t>©2025 CliftonLarsonAllen LLP </a:t>
            </a:r>
          </a:p>
        </p:txBody>
      </p:sp>
    </p:spTree>
    <p:extLst>
      <p:ext uri="{BB962C8B-B14F-4D97-AF65-F5344CB8AC3E}">
        <p14:creationId xmlns:p14="http://schemas.microsoft.com/office/powerpoint/2010/main" val="35119013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ED0E15-DF7B-B84A-DCA2-7921ECBD4B17}"/>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a:extLst>
              <a:ext uri="{FF2B5EF4-FFF2-40B4-BE49-F238E27FC236}">
                <a16:creationId xmlns:a16="http://schemas.microsoft.com/office/drawing/2014/main" id="{D4874343-ED96-6F41-C989-727B8AC3F46F}"/>
              </a:ext>
            </a:extLst>
          </p:cNvPr>
          <p:cNvSpPr txBox="1"/>
          <p:nvPr userDrawn="1"/>
        </p:nvSpPr>
        <p:spPr>
          <a:xfrm>
            <a:off x="1350532" y="3415307"/>
            <a:ext cx="2025704" cy="369332"/>
          </a:xfrm>
          <a:prstGeom prst="rect">
            <a:avLst/>
          </a:prstGeom>
          <a:noFill/>
        </p:spPr>
        <p:txBody>
          <a:bodyPr wrap="square" rtlCol="0">
            <a:spAutoFit/>
          </a:bodyPr>
          <a:lstStyle/>
          <a:p>
            <a:pPr algn="l"/>
            <a:r>
              <a:rPr lang="en-US" sz="1800" b="0" err="1">
                <a:solidFill>
                  <a:schemeClr val="bg1"/>
                </a:solidFill>
              </a:rPr>
              <a:t>CLAconnect.com</a:t>
            </a:r>
            <a:endParaRPr lang="en-US" sz="1800" b="0">
              <a:solidFill>
                <a:schemeClr val="bg1"/>
              </a:solidFill>
            </a:endParaRPr>
          </a:p>
        </p:txBody>
      </p:sp>
      <p:pic>
        <p:nvPicPr>
          <p:cNvPr id="7" name="Picture 6">
            <a:hlinkClick r:id="rId2"/>
            <a:extLst>
              <a:ext uri="{FF2B5EF4-FFF2-40B4-BE49-F238E27FC236}">
                <a16:creationId xmlns:a16="http://schemas.microsoft.com/office/drawing/2014/main" id="{957DB0C5-16E9-ED72-F0CA-B4D6B0BF1F4E}"/>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rcRect/>
          <a:stretch/>
        </p:blipFill>
        <p:spPr>
          <a:xfrm>
            <a:off x="2259160" y="3880617"/>
            <a:ext cx="229981" cy="222341"/>
          </a:xfrm>
          <a:prstGeom prst="rect">
            <a:avLst/>
          </a:prstGeom>
        </p:spPr>
      </p:pic>
      <p:pic>
        <p:nvPicPr>
          <p:cNvPr id="8" name="Picture 7">
            <a:hlinkClick r:id="rId4"/>
            <a:extLst>
              <a:ext uri="{FF2B5EF4-FFF2-40B4-BE49-F238E27FC236}">
                <a16:creationId xmlns:a16="http://schemas.microsoft.com/office/drawing/2014/main" id="{7CD9B882-8B32-8344-11C5-A98B78BE3EE8}"/>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9" name="Picture 8">
            <a:hlinkClick r:id="rId6"/>
            <a:extLst>
              <a:ext uri="{FF2B5EF4-FFF2-40B4-BE49-F238E27FC236}">
                <a16:creationId xmlns:a16="http://schemas.microsoft.com/office/drawing/2014/main" id="{DCC8C19E-2F27-467B-32E1-90387981536D}"/>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10" name="Picture 9">
            <a:hlinkClick r:id="rId8"/>
            <a:extLst>
              <a:ext uri="{FF2B5EF4-FFF2-40B4-BE49-F238E27FC236}">
                <a16:creationId xmlns:a16="http://schemas.microsoft.com/office/drawing/2014/main" id="{A29D7AB9-1DB5-0DA0-4AEF-725A45B7AAA9}"/>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11" name="Picture 10">
            <a:hlinkClick r:id="rId10"/>
            <a:extLst>
              <a:ext uri="{FF2B5EF4-FFF2-40B4-BE49-F238E27FC236}">
                <a16:creationId xmlns:a16="http://schemas.microsoft.com/office/drawing/2014/main" id="{8F790A7C-62BD-98BF-0317-B49CE2E1EBD1}"/>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2" name="Content Placeholder 3">
            <a:extLst>
              <a:ext uri="{FF2B5EF4-FFF2-40B4-BE49-F238E27FC236}">
                <a16:creationId xmlns:a16="http://schemas.microsoft.com/office/drawing/2014/main" id="{0C6E5874-0E94-56AB-0EDF-AE33FD13974B}"/>
              </a:ext>
            </a:extLst>
          </p:cNvPr>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5" name="Picture 14" descr="Icon&#10;&#10;Description automatically generated">
            <a:extLst>
              <a:ext uri="{FF2B5EF4-FFF2-40B4-BE49-F238E27FC236}">
                <a16:creationId xmlns:a16="http://schemas.microsoft.com/office/drawing/2014/main" id="{EF7A6A09-0AFC-3E85-A15C-907C511C9D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7" name="TextBox 16">
            <a:extLst>
              <a:ext uri="{FF2B5EF4-FFF2-40B4-BE49-F238E27FC236}">
                <a16:creationId xmlns:a16="http://schemas.microsoft.com/office/drawing/2014/main" id="{51E490E3-8DC5-F1FF-1DD3-8CCF5DD65522}"/>
              </a:ext>
            </a:extLst>
          </p:cNvPr>
          <p:cNvSpPr txBox="1"/>
          <p:nvPr userDrawn="1"/>
        </p:nvSpPr>
        <p:spPr>
          <a:xfrm>
            <a:off x="1321036" y="4285449"/>
            <a:ext cx="6497652" cy="276999"/>
          </a:xfrm>
          <a:prstGeom prst="rect">
            <a:avLst/>
          </a:prstGeom>
          <a:noFill/>
        </p:spPr>
        <p:txBody>
          <a:bodyPr wrap="square" rtlCol="0">
            <a:spAutoFit/>
          </a:bodyPr>
          <a:lstStyle/>
          <a:p>
            <a:pPr algn="l"/>
            <a:r>
              <a:rPr lang="en-US" sz="1200" spc="50" baseline="0">
                <a:solidFill>
                  <a:schemeClr val="bg1"/>
                </a:solidFill>
              </a:rPr>
              <a:t>CPAs  |  CONSULTANTS  |  WEALTH ADVISORS</a:t>
            </a:r>
          </a:p>
        </p:txBody>
      </p:sp>
      <p:sp>
        <p:nvSpPr>
          <p:cNvPr id="19" name="Rectangle 18">
            <a:extLst>
              <a:ext uri="{FF2B5EF4-FFF2-40B4-BE49-F238E27FC236}">
                <a16:creationId xmlns:a16="http://schemas.microsoft.com/office/drawing/2014/main" id="{A16B435C-7235-8E60-A1E2-EC36F464B8F0}"/>
              </a:ext>
            </a:extLst>
          </p:cNvPr>
          <p:cNvSpPr/>
          <p:nvPr userDrawn="1"/>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a:solidFill>
                  <a:schemeClr val="bg1"/>
                </a:solidFill>
                <a:latin typeface="Calibri" panose="020F0502020204030204" pitchFamily="34" charset="0"/>
                <a:cs typeface="Calibri" panose="020F0502020204030204" pitchFamily="34" charset="0"/>
              </a:rPr>
              <a:t>©2025 CliftonLarsonAllen LLP. CLA (CliftonLarsonAllen LLP) </a:t>
            </a:r>
            <a:r>
              <a:rPr lang="en-US" sz="800" b="0" i="0" kern="1200">
                <a:solidFill>
                  <a:schemeClr val="bg1"/>
                </a:solidFill>
                <a:latin typeface="Calibri" panose="020F0502020204030204" pitchFamily="34" charset="0"/>
                <a:ea typeface="+mn-ea"/>
                <a:cs typeface="Calibri" panose="020F0502020204030204" pitchFamily="34" charset="0"/>
              </a:rPr>
              <a:t>is an </a:t>
            </a:r>
            <a:r>
              <a:rPr lang="en-US" sz="800" b="0" i="0">
                <a:solidFill>
                  <a:schemeClr val="bg1"/>
                </a:solidFill>
                <a:latin typeface="Calibri" panose="020F0502020204030204" pitchFamily="34" charset="0"/>
                <a:cs typeface="Calibri" panose="020F0502020204030204" pitchFamily="34" charset="0"/>
              </a:rPr>
              <a:t>independent network member of CLA Global. See </a:t>
            </a:r>
            <a:r>
              <a:rPr lang="en-US" sz="800" b="0" i="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a:solidFill>
                  <a:schemeClr val="bg1"/>
                </a:solidFill>
                <a:latin typeface="Calibri" panose="020F0502020204030204" pitchFamily="34" charset="0"/>
                <a:cs typeface="Calibri" panose="020F0502020204030204" pitchFamily="34" charset="0"/>
              </a:rPr>
              <a:t>. </a:t>
            </a:r>
            <a:br>
              <a:rPr lang="en-US" sz="800" b="0" i="0">
                <a:solidFill>
                  <a:schemeClr val="bg1"/>
                </a:solidFill>
                <a:latin typeface="Calibri" panose="020F0502020204030204" pitchFamily="34" charset="0"/>
                <a:cs typeface="Calibri" panose="020F0502020204030204" pitchFamily="34" charset="0"/>
              </a:rPr>
            </a:br>
            <a:r>
              <a:rPr lang="en-US" sz="800" b="0" i="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0" name="Picture 19">
            <a:extLst>
              <a:ext uri="{FF2B5EF4-FFF2-40B4-BE49-F238E27FC236}">
                <a16:creationId xmlns:a16="http://schemas.microsoft.com/office/drawing/2014/main" id="{4084DDEC-229B-DFAC-92C6-48B9AEF23A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3998" y="3437167"/>
            <a:ext cx="697827" cy="694944"/>
          </a:xfrm>
          <a:prstGeom prst="rect">
            <a:avLst/>
          </a:prstGeom>
        </p:spPr>
      </p:pic>
      <p:sp>
        <p:nvSpPr>
          <p:cNvPr id="21" name="Slide Number Placeholder 5">
            <a:extLst>
              <a:ext uri="{FF2B5EF4-FFF2-40B4-BE49-F238E27FC236}">
                <a16:creationId xmlns:a16="http://schemas.microsoft.com/office/drawing/2014/main" id="{9DDF8FBE-E58A-9D2E-1758-C71B632CFF8C}"/>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a:lvl1pPr>
          </a:lstStyle>
          <a:p>
            <a:r>
              <a:rPr lang="en-US"/>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pic>
        <p:nvPicPr>
          <p:cNvPr id="24" name="Picture 23">
            <a:extLst>
              <a:ext uri="{FF2B5EF4-FFF2-40B4-BE49-F238E27FC236}">
                <a16:creationId xmlns:a16="http://schemas.microsoft.com/office/drawing/2014/main" id="{D48EE3AD-BB26-46C1-A0B3-79A76397E6A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2" name="Rectangle 1">
            <a:extLst>
              <a:ext uri="{FF2B5EF4-FFF2-40B4-BE49-F238E27FC236}">
                <a16:creationId xmlns:a16="http://schemas.microsoft.com/office/drawing/2014/main" id="{91ABBA9C-B6F3-C868-9E62-C719F2339381}"/>
              </a:ext>
            </a:extLst>
          </p:cNvPr>
          <p:cNvSpPr/>
          <p:nvPr userDrawn="1"/>
        </p:nvSpPr>
        <p:spPr bwMode="auto">
          <a:xfrm>
            <a:off x="0" y="0"/>
            <a:ext cx="9142644" cy="420329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3" name="Rectangle 4">
            <a:extLst>
              <a:ext uri="{FF2B5EF4-FFF2-40B4-BE49-F238E27FC236}">
                <a16:creationId xmlns:a16="http://schemas.microsoft.com/office/drawing/2014/main" id="{2DF0BD17-98A6-C185-B0A9-3DDA744C2729}"/>
              </a:ext>
            </a:extLst>
          </p:cNvPr>
          <p:cNvSpPr>
            <a:spLocks noGrp="1" noChangeArrowheads="1"/>
          </p:cNvSpPr>
          <p:nvPr>
            <p:ph type="subTitle" idx="1" hasCustomPrompt="1"/>
          </p:nvPr>
        </p:nvSpPr>
        <p:spPr>
          <a:xfrm>
            <a:off x="620219" y="2571750"/>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a:t>Click to edit subtitle</a:t>
            </a:r>
          </a:p>
        </p:txBody>
      </p:sp>
      <p:sp>
        <p:nvSpPr>
          <p:cNvPr id="5" name="Title 1">
            <a:extLst>
              <a:ext uri="{FF2B5EF4-FFF2-40B4-BE49-F238E27FC236}">
                <a16:creationId xmlns:a16="http://schemas.microsoft.com/office/drawing/2014/main" id="{447ED337-202C-2C92-EB17-73C3BDBA5CD8}"/>
              </a:ext>
            </a:extLst>
          </p:cNvPr>
          <p:cNvSpPr>
            <a:spLocks noGrp="1"/>
          </p:cNvSpPr>
          <p:nvPr>
            <p:ph type="title" hasCustomPrompt="1"/>
          </p:nvPr>
        </p:nvSpPr>
        <p:spPr>
          <a:xfrm>
            <a:off x="620220" y="1065884"/>
            <a:ext cx="7903561" cy="1394460"/>
          </a:xfrm>
          <a:noFill/>
        </p:spPr>
        <p:txBody>
          <a:bodyPr anchor="b"/>
          <a:lstStyle>
            <a:lvl1pPr algn="ctr">
              <a:defRPr sz="400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6" name="TextBox 5">
            <a:extLst>
              <a:ext uri="{FF2B5EF4-FFF2-40B4-BE49-F238E27FC236}">
                <a16:creationId xmlns:a16="http://schemas.microsoft.com/office/drawing/2014/main" id="{4345A6C7-4369-2814-996F-C18233FD0225}"/>
              </a:ext>
            </a:extLst>
          </p:cNvPr>
          <p:cNvSpPr txBox="1"/>
          <p:nvPr userDrawn="1"/>
        </p:nvSpPr>
        <p:spPr>
          <a:xfrm>
            <a:off x="1097395" y="4635403"/>
            <a:ext cx="1384300" cy="200055"/>
          </a:xfrm>
          <a:prstGeom prst="rect">
            <a:avLst/>
          </a:prstGeom>
          <a:noFill/>
        </p:spPr>
        <p:txBody>
          <a:bodyPr wrap="square" anchor="ctr" anchorCtr="0">
            <a:spAutoFit/>
          </a:bodyPr>
          <a:lstStyle/>
          <a:p>
            <a:pPr algn="l"/>
            <a:r>
              <a:rPr lang="en-US" sz="700">
                <a:solidFill>
                  <a:schemeClr val="accent1"/>
                </a:solidFill>
              </a:rPr>
              <a:t>©2025 CliftonLarsonAllen LLP</a:t>
            </a:r>
          </a:p>
        </p:txBody>
      </p:sp>
    </p:spTree>
    <p:extLst>
      <p:ext uri="{BB962C8B-B14F-4D97-AF65-F5344CB8AC3E}">
        <p14:creationId xmlns:p14="http://schemas.microsoft.com/office/powerpoint/2010/main" val="30257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Sponsored Events Section Header">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03D2850-7462-473A-A983-FE825D006B7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18" name="Slide Number Placeholder 5"/>
          <p:cNvSpPr>
            <a:spLocks noGrp="1"/>
          </p:cNvSpPr>
          <p:nvPr>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a:p>
        </p:txBody>
      </p:sp>
      <p:sp>
        <p:nvSpPr>
          <p:cNvPr id="14" name="Rectangle 4"/>
          <p:cNvSpPr>
            <a:spLocks noGrp="1" noChangeArrowheads="1"/>
          </p:cNvSpPr>
          <p:nvPr>
            <p:ph type="subTitle" idx="1" hasCustomPrompt="1"/>
          </p:nvPr>
        </p:nvSpPr>
        <p:spPr>
          <a:xfrm>
            <a:off x="438380" y="2939786"/>
            <a:ext cx="3958129" cy="718139"/>
          </a:xfrm>
          <a:noFill/>
        </p:spPr>
        <p:txBody>
          <a:bodyPr/>
          <a:lstStyle>
            <a:lvl1pPr marL="0" indent="0" algn="l">
              <a:buFontTx/>
              <a:buNone/>
              <a:defRPr sz="1400" b="0">
                <a:solidFill>
                  <a:schemeClr val="accent1"/>
                </a:solidFill>
              </a:defRPr>
            </a:lvl1pPr>
          </a:lstStyle>
          <a:p>
            <a:r>
              <a:rPr lang="en-US"/>
              <a:t>Click to edit subtitle</a:t>
            </a:r>
          </a:p>
        </p:txBody>
      </p:sp>
      <p:sp>
        <p:nvSpPr>
          <p:cNvPr id="15" name="Rectangle 3"/>
          <p:cNvSpPr>
            <a:spLocks noGrp="1" noChangeArrowheads="1"/>
          </p:cNvSpPr>
          <p:nvPr>
            <p:ph type="ctrTitle" hasCustomPrompt="1"/>
          </p:nvPr>
        </p:nvSpPr>
        <p:spPr>
          <a:xfrm>
            <a:off x="438381" y="1715846"/>
            <a:ext cx="3958128" cy="1167503"/>
          </a:xfrm>
          <a:noFill/>
        </p:spPr>
        <p:txBody>
          <a:bodyPr anchor="b" anchorCtr="0"/>
          <a:lstStyle>
            <a:lvl1pPr algn="l">
              <a:defRPr sz="2800">
                <a:solidFill>
                  <a:schemeClr val="accent1"/>
                </a:solidFill>
              </a:defRPr>
            </a:lvl1pPr>
          </a:lstStyle>
          <a:p>
            <a:r>
              <a:rPr lang="en-US"/>
              <a:t>Section Header Layout for Co-Sponsored Events </a:t>
            </a:r>
          </a:p>
        </p:txBody>
      </p:sp>
      <p:sp>
        <p:nvSpPr>
          <p:cNvPr id="25" name="TextBox 24">
            <a:extLst>
              <a:ext uri="{FF2B5EF4-FFF2-40B4-BE49-F238E27FC236}">
                <a16:creationId xmlns:a16="http://schemas.microsoft.com/office/drawing/2014/main" id="{19F03521-D284-4383-B3BB-F003F95FDCE0}"/>
              </a:ext>
            </a:extLst>
          </p:cNvPr>
          <p:cNvSpPr txBox="1"/>
          <p:nvPr/>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a:t>To add a sponsor logo:</a:t>
            </a:r>
            <a:endParaRPr lang="en-US" sz="1200" b="0" baseline="0"/>
          </a:p>
          <a:p>
            <a:r>
              <a:rPr lang="en-US" sz="1200" baseline="0"/>
              <a:t>Go to </a:t>
            </a:r>
            <a:r>
              <a:rPr lang="en-US" sz="1200" b="1" baseline="0"/>
              <a:t>View</a:t>
            </a:r>
            <a:r>
              <a:rPr lang="en-US" sz="1200" baseline="0"/>
              <a:t> / </a:t>
            </a:r>
            <a:r>
              <a:rPr lang="en-US" sz="1200" b="1" baseline="0"/>
              <a:t>Slide Master </a:t>
            </a:r>
          </a:p>
          <a:p>
            <a:endParaRPr lang="en-US" sz="1200" b="1" baseline="0"/>
          </a:p>
          <a:p>
            <a:r>
              <a:rPr lang="en-US" sz="1200" baseline="0"/>
              <a:t>right click on </a:t>
            </a:r>
            <a:r>
              <a:rPr lang="en-US" sz="1200" b="1" baseline="0"/>
              <a:t>Add sponsor logo here</a:t>
            </a:r>
            <a:r>
              <a:rPr lang="en-US" sz="1200" baseline="0"/>
              <a:t>, select </a:t>
            </a:r>
            <a:r>
              <a:rPr lang="en-US" sz="1200" b="1" baseline="0"/>
              <a:t>Change picture… </a:t>
            </a:r>
            <a:r>
              <a:rPr lang="en-US" sz="1200" baseline="0"/>
              <a:t>Browse to your saved co-sponsor’s logo and click </a:t>
            </a:r>
            <a:r>
              <a:rPr lang="en-US" sz="1200" b="1" baseline="0"/>
              <a:t>Insert.</a:t>
            </a:r>
          </a:p>
          <a:p>
            <a:endParaRPr lang="en-US" sz="1200" b="1" baseline="0"/>
          </a:p>
          <a:p>
            <a:r>
              <a:rPr lang="en-US" sz="1200" b="0" i="1" baseline="0"/>
              <a:t>or</a:t>
            </a:r>
          </a:p>
          <a:p>
            <a:endParaRPr lang="en-US" sz="1200" b="1" baseline="0"/>
          </a:p>
          <a:p>
            <a:r>
              <a:rPr lang="en-US" sz="1200" b="1" baseline="0"/>
              <a:t>delete </a:t>
            </a:r>
            <a:r>
              <a:rPr lang="en-US" sz="1200" b="0" baseline="0"/>
              <a:t>the </a:t>
            </a:r>
            <a:r>
              <a:rPr lang="en-US" sz="1200" b="1" baseline="0"/>
              <a:t>Add sponsor logo here graphic </a:t>
            </a:r>
            <a:r>
              <a:rPr lang="en-US" sz="1200" b="0" baseline="0"/>
              <a:t>and </a:t>
            </a:r>
            <a:r>
              <a:rPr lang="en-US" sz="1200" b="1" baseline="0"/>
              <a:t>Paste </a:t>
            </a:r>
            <a:r>
              <a:rPr lang="en-US" sz="1200" b="0" baseline="0"/>
              <a:t>in the sponsor logo. Scale and position the logo so it fits in the lower right corner.</a:t>
            </a:r>
            <a:endParaRPr lang="en-US" sz="1200" b="0"/>
          </a:p>
        </p:txBody>
      </p:sp>
      <p:sp>
        <p:nvSpPr>
          <p:cNvPr id="3" name="Slide Number Placeholder 5">
            <a:extLst>
              <a:ext uri="{FF2B5EF4-FFF2-40B4-BE49-F238E27FC236}">
                <a16:creationId xmlns:a16="http://schemas.microsoft.com/office/drawing/2014/main" id="{194A79A8-ED35-4FA2-DF89-F7734DE2E85D}"/>
              </a:ext>
            </a:extLst>
          </p:cNvPr>
          <p:cNvSpPr txBox="1">
            <a:spLocks/>
          </p:cNvSpPr>
          <p:nvPr userDrawn="1"/>
        </p:nvSpPr>
        <p:spPr>
          <a:xfrm>
            <a:off x="8686800" y="4772025"/>
            <a:ext cx="395782" cy="342900"/>
          </a:xfrm>
          <a:prstGeom prst="rect">
            <a:avLst/>
          </a:prstGeom>
        </p:spPr>
        <p:txBody>
          <a:bodyPr anchor="ctr" anchorCtr="0"/>
          <a:lstStyle>
            <a:defPPr>
              <a:defRPr lang="en-US"/>
            </a:defPPr>
            <a:lvl1pPr marL="0" algn="r" defTabSz="914400" rtl="0" eaLnBrk="1" latinLnBrk="0" hangingPunct="1">
              <a:defRPr sz="8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a:p>
        </p:txBody>
      </p:sp>
      <p:pic>
        <p:nvPicPr>
          <p:cNvPr id="4" name="Picture 3">
            <a:extLst>
              <a:ext uri="{FF2B5EF4-FFF2-40B4-BE49-F238E27FC236}">
                <a16:creationId xmlns:a16="http://schemas.microsoft.com/office/drawing/2014/main" id="{3CA4EF7C-703D-B50B-8E58-7C053EAD51E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
        <p:nvSpPr>
          <p:cNvPr id="2" name="Rectangle 1">
            <a:extLst>
              <a:ext uri="{FF2B5EF4-FFF2-40B4-BE49-F238E27FC236}">
                <a16:creationId xmlns:a16="http://schemas.microsoft.com/office/drawing/2014/main" id="{FE4D29CC-865B-458C-07F8-97EA89A1730B}"/>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a:solidFill>
                  <a:schemeClr val="accent1"/>
                </a:solidFill>
                <a:latin typeface="Calibri" panose="020F0502020204030204" pitchFamily="34" charset="0"/>
                <a:ea typeface="+mn-ea"/>
                <a:cs typeface="Calibri" panose="020F0502020204030204" pitchFamily="34" charset="0"/>
              </a:rPr>
              <a:t>©2025 CliftonLarsonAllen LLP. CLA (CliftonLarsonAllen LLP) is an independent network member of CLA Global. See CLAglobal.com/disclaimer. </a:t>
            </a:r>
            <a:br>
              <a:rPr lang="en-US" sz="700" b="0" i="0" kern="1200">
                <a:solidFill>
                  <a:schemeClr val="accent1"/>
                </a:solidFill>
                <a:latin typeface="Calibri" panose="020F0502020204030204" pitchFamily="34" charset="0"/>
                <a:ea typeface="+mn-ea"/>
                <a:cs typeface="Calibri" panose="020F0502020204030204" pitchFamily="34" charset="0"/>
              </a:rPr>
            </a:br>
            <a:r>
              <a:rPr lang="en-US" sz="700" b="0" i="0" kern="120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541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9C0002F-7C2F-DA97-5004-D9700D657B7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839" t="44269" r="28796"/>
          <a:stretch/>
        </p:blipFill>
        <p:spPr>
          <a:xfrm>
            <a:off x="5656521" y="0"/>
            <a:ext cx="3486123" cy="5143500"/>
          </a:xfrm>
          <a:prstGeom prst="rect">
            <a:avLst/>
          </a:prstGeom>
        </p:spPr>
      </p:pic>
      <p:sp>
        <p:nvSpPr>
          <p:cNvPr id="10" name="Rectangle 4"/>
          <p:cNvSpPr>
            <a:spLocks noGrp="1" noChangeArrowheads="1"/>
          </p:cNvSpPr>
          <p:nvPr>
            <p:ph type="subTitle" idx="1" hasCustomPrompt="1"/>
          </p:nvPr>
        </p:nvSpPr>
        <p:spPr>
          <a:xfrm>
            <a:off x="528219" y="1900662"/>
            <a:ext cx="4584108" cy="638318"/>
          </a:xfrm>
          <a:noFill/>
        </p:spPr>
        <p:txBody>
          <a:bodyPr/>
          <a:lstStyle>
            <a:lvl1pPr marL="0" indent="0" algn="l">
              <a:buFontTx/>
              <a:buNone/>
              <a:defRPr sz="1800" b="0">
                <a:solidFill>
                  <a:schemeClr val="accent1"/>
                </a:solidFill>
                <a:latin typeface="Calibri" panose="020F0502020204030204" pitchFamily="34" charset="0"/>
                <a:cs typeface="Calibri" panose="020F0502020204030204" pitchFamily="34" charset="0"/>
              </a:defRPr>
            </a:lvl1pPr>
          </a:lstStyle>
          <a:p>
            <a:r>
              <a:rPr lang="en-US"/>
              <a:t>Click to edit subtitle</a:t>
            </a:r>
          </a:p>
        </p:txBody>
      </p:sp>
      <p:sp>
        <p:nvSpPr>
          <p:cNvPr id="11" name="Title 1"/>
          <p:cNvSpPr>
            <a:spLocks noGrp="1"/>
          </p:cNvSpPr>
          <p:nvPr>
            <p:ph type="title" hasCustomPrompt="1"/>
          </p:nvPr>
        </p:nvSpPr>
        <p:spPr>
          <a:xfrm>
            <a:off x="528219" y="649193"/>
            <a:ext cx="4584108" cy="1210318"/>
          </a:xfrm>
          <a:noFill/>
        </p:spPr>
        <p:txBody>
          <a:bodyPr anchor="b" anchorCtr="0"/>
          <a:lstStyle>
            <a:lvl1pPr>
              <a:defRPr sz="2800">
                <a:solidFill>
                  <a:schemeClr val="accent1"/>
                </a:solidFill>
              </a:defRPr>
            </a:lvl1pPr>
          </a:lstStyle>
          <a:p>
            <a:r>
              <a:rPr lang="en-US"/>
              <a:t>Click to Edit Title</a:t>
            </a:r>
          </a:p>
        </p:txBody>
      </p:sp>
      <p:sp>
        <p:nvSpPr>
          <p:cNvPr id="2" name="Slide Number Placeholder 5">
            <a:extLst>
              <a:ext uri="{FF2B5EF4-FFF2-40B4-BE49-F238E27FC236}">
                <a16:creationId xmlns:a16="http://schemas.microsoft.com/office/drawing/2014/main" id="{49890C2A-4818-057C-3065-1F20357CCF88}"/>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tx1"/>
                </a:solidFill>
              </a:defRPr>
            </a:lvl1pPr>
          </a:lstStyle>
          <a:p>
            <a:fld id="{6DAB3F6F-6A30-410C-8DAB-3E7769D71CBC}" type="slidenum">
              <a:rPr lang="en-US" smtClean="0"/>
              <a:pPr/>
              <a:t>‹#›</a:t>
            </a:fld>
            <a:endParaRPr lang="en-US"/>
          </a:p>
        </p:txBody>
      </p:sp>
      <p:pic>
        <p:nvPicPr>
          <p:cNvPr id="8" name="Picture 7" descr="Text&#10;&#10;Description automatically generated">
            <a:extLst>
              <a:ext uri="{FF2B5EF4-FFF2-40B4-BE49-F238E27FC236}">
                <a16:creationId xmlns:a16="http://schemas.microsoft.com/office/drawing/2014/main" id="{742A29E9-7264-2DFC-F26C-44C1FEAFC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19" y="3545467"/>
            <a:ext cx="3265438" cy="727083"/>
          </a:xfrm>
          <a:prstGeom prst="rect">
            <a:avLst/>
          </a:prstGeom>
        </p:spPr>
      </p:pic>
      <p:sp>
        <p:nvSpPr>
          <p:cNvPr id="3" name="Rectangle 2">
            <a:extLst>
              <a:ext uri="{FF2B5EF4-FFF2-40B4-BE49-F238E27FC236}">
                <a16:creationId xmlns:a16="http://schemas.microsoft.com/office/drawing/2014/main" id="{6BF99A3F-9192-54B0-DA68-6E39CA21E057}"/>
              </a:ext>
            </a:extLst>
          </p:cNvPr>
          <p:cNvSpPr/>
          <p:nvPr userDrawn="1"/>
        </p:nvSpPr>
        <p:spPr>
          <a:xfrm>
            <a:off x="104553" y="4772025"/>
            <a:ext cx="5937001"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a:solidFill>
                  <a:schemeClr val="accent1"/>
                </a:solidFill>
                <a:latin typeface="Calibri" panose="020F0502020204030204" pitchFamily="34" charset="0"/>
                <a:ea typeface="+mn-ea"/>
                <a:cs typeface="Calibri" panose="020F0502020204030204" pitchFamily="34" charset="0"/>
              </a:rPr>
              <a:t>©2025 CliftonLarsonAllen LLP. CLA (CliftonLarsonAllen LLP) is an independent network member of CLA Global. See CLAglobal.com/disclaimer. </a:t>
            </a:r>
            <a:br>
              <a:rPr lang="en-US" sz="700" b="0" i="0" kern="1200">
                <a:solidFill>
                  <a:schemeClr val="accent1"/>
                </a:solidFill>
                <a:latin typeface="Calibri" panose="020F0502020204030204" pitchFamily="34" charset="0"/>
                <a:ea typeface="+mn-ea"/>
                <a:cs typeface="Calibri" panose="020F0502020204030204" pitchFamily="34" charset="0"/>
              </a:rPr>
            </a:br>
            <a:r>
              <a:rPr lang="en-US" sz="700" b="0" i="0" kern="1200">
                <a:solidFill>
                  <a:schemeClr val="accent1"/>
                </a:solidFill>
                <a:latin typeface="Calibri" panose="020F0502020204030204" pitchFamily="34" charset="0"/>
                <a:ea typeface="+mn-ea"/>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2730879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a:solidFill>
                  <a:schemeClr val="accent1"/>
                </a:solidFill>
              </a:rPr>
              <a:t>©2025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294079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Dar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ACB3B5-5795-6730-CFF3-E6B9151F651D}"/>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TextBox 6">
            <a:extLst>
              <a:ext uri="{FF2B5EF4-FFF2-40B4-BE49-F238E27FC236}">
                <a16:creationId xmlns:a16="http://schemas.microsoft.com/office/drawing/2014/main" id="{59E59DA1-B4D6-6A19-3BDE-B17E2DB08F56}"/>
              </a:ext>
            </a:extLst>
          </p:cNvPr>
          <p:cNvSpPr txBox="1"/>
          <p:nvPr userDrawn="1"/>
        </p:nvSpPr>
        <p:spPr>
          <a:xfrm>
            <a:off x="958849" y="4742014"/>
            <a:ext cx="1384300" cy="200055"/>
          </a:xfrm>
          <a:prstGeom prst="rect">
            <a:avLst/>
          </a:prstGeom>
          <a:noFill/>
        </p:spPr>
        <p:txBody>
          <a:bodyPr wrap="square" anchor="ctr" anchorCtr="0">
            <a:spAutoFit/>
          </a:bodyPr>
          <a:lstStyle/>
          <a:p>
            <a:pPr algn="l"/>
            <a:r>
              <a:rPr lang="en-US" sz="700">
                <a:solidFill>
                  <a:schemeClr val="bg1"/>
                </a:solidFill>
                <a:latin typeface="Calibri" panose="020F0502020204030204" pitchFamily="34" charset="0"/>
                <a:cs typeface="Calibri" panose="020F0502020204030204" pitchFamily="34" charset="0"/>
              </a:rPr>
              <a:t>©2025 CliftonLarsonAllen LLP</a:t>
            </a:r>
          </a:p>
        </p:txBody>
      </p:sp>
      <p:pic>
        <p:nvPicPr>
          <p:cNvPr id="8" name="Picture 7">
            <a:extLst>
              <a:ext uri="{FF2B5EF4-FFF2-40B4-BE49-F238E27FC236}">
                <a16:creationId xmlns:a16="http://schemas.microsoft.com/office/drawing/2014/main" id="{F64A7C7C-E9B7-6E35-70E4-81018C3D02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937" y="4651194"/>
            <a:ext cx="394823" cy="393192"/>
          </a:xfrm>
          <a:prstGeom prst="rect">
            <a:avLst/>
          </a:prstGeom>
        </p:spPr>
      </p:pic>
      <p:sp>
        <p:nvSpPr>
          <p:cNvPr id="9" name="Slide Number Placeholder 5">
            <a:extLst>
              <a:ext uri="{FF2B5EF4-FFF2-40B4-BE49-F238E27FC236}">
                <a16:creationId xmlns:a16="http://schemas.microsoft.com/office/drawing/2014/main" id="{9FA8F6C0-7068-73BA-7F8B-9F93CF9688EE}"/>
              </a:ext>
            </a:extLst>
          </p:cNvPr>
          <p:cNvSpPr txBox="1">
            <a:spLocks/>
          </p:cNvSpPr>
          <p:nvPr userDrawn="1"/>
        </p:nvSpPr>
        <p:spPr>
          <a:xfrm>
            <a:off x="8572279" y="4670591"/>
            <a:ext cx="395782" cy="342900"/>
          </a:xfrm>
          <a:prstGeom prst="rect">
            <a:avLst/>
          </a:prstGeom>
        </p:spPr>
        <p:txBody>
          <a:bodyPr anchor="ctr" anchorCtr="0"/>
          <a:lstStyle>
            <a:defPPr>
              <a:defRPr lang="en-US"/>
            </a:defPPr>
            <a:lvl1pPr marL="0" algn="r" defTabSz="914400" rtl="0" eaLnBrk="1" latinLnBrk="0" hangingPunct="1">
              <a:defRPr sz="8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smtClean="0"/>
              <a:pPr/>
              <a:t>‹#›</a:t>
            </a:fld>
            <a:endParaRPr lang="en-US"/>
          </a:p>
        </p:txBody>
      </p:sp>
      <p:sp>
        <p:nvSpPr>
          <p:cNvPr id="2" name="Title 1"/>
          <p:cNvSpPr>
            <a:spLocks noGrp="1"/>
          </p:cNvSpPr>
          <p:nvPr>
            <p:ph type="title" hasCustomPrompt="1"/>
          </p:nvPr>
        </p:nvSpPr>
        <p:spPr>
          <a:noFill/>
        </p:spPr>
        <p:txBody>
          <a:bodyPr/>
          <a:lstStyle>
            <a:lvl1pPr>
              <a:defRPr sz="3200">
                <a:solidFill>
                  <a:schemeClr val="bg1"/>
                </a:solidFill>
              </a:defRPr>
            </a:lvl1pPr>
          </a:lstStyle>
          <a:p>
            <a:r>
              <a:rPr lang="en-US"/>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solidFill>
                  <a:schemeClr val="bg1"/>
                </a:solidFill>
                <a:latin typeface="Calibri" panose="020F0502020204030204" pitchFamily="34" charset="0"/>
                <a:cs typeface="Calibri" panose="020F0502020204030204" pitchFamily="34" charset="0"/>
              </a:defRPr>
            </a:lvl1pPr>
            <a:lvl2pPr>
              <a:defRPr sz="2000">
                <a:solidFill>
                  <a:schemeClr val="bg1"/>
                </a:solidFill>
                <a:latin typeface="Calibri" panose="020F0502020204030204" pitchFamily="34" charset="0"/>
                <a:cs typeface="Calibri" panose="020F0502020204030204" pitchFamily="34" charset="0"/>
              </a:defRPr>
            </a:lvl2pPr>
            <a:lvl3pPr>
              <a:defRPr sz="1800">
                <a:solidFill>
                  <a:schemeClr val="bg1"/>
                </a:solidFill>
                <a:latin typeface="Calibri" panose="020F0502020204030204" pitchFamily="34" charset="0"/>
                <a:cs typeface="Calibri" panose="020F0502020204030204" pitchFamily="34" charset="0"/>
              </a:defRPr>
            </a:lvl3pPr>
            <a:lvl4pPr>
              <a:defRPr sz="1600">
                <a:solidFill>
                  <a:schemeClr val="bg1"/>
                </a:solidFill>
                <a:latin typeface="Calibri" panose="020F0502020204030204" pitchFamily="34" charset="0"/>
                <a:cs typeface="Calibri" panose="020F0502020204030204" pitchFamily="34" charset="0"/>
              </a:defRPr>
            </a:lvl4pPr>
            <a:lvl5pPr>
              <a:defRPr sz="1600">
                <a:solidFill>
                  <a:schemeClr val="bg1"/>
                </a:solidFill>
                <a:latin typeface="Calibri" panose="020F0502020204030204" pitchFamily="34" charset="0"/>
                <a:cs typeface="Calibri" panose="020F050202020403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pic>
        <p:nvPicPr>
          <p:cNvPr id="10" name="Picture 9" descr="A white sign with a bike on a black background&#10;&#10;Description automatically generated">
            <a:extLst>
              <a:ext uri="{FF2B5EF4-FFF2-40B4-BE49-F238E27FC236}">
                <a16:creationId xmlns:a16="http://schemas.microsoft.com/office/drawing/2014/main" id="{AD597D01-35BF-B2B7-6E20-423C6010B2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18704" y="4718304"/>
            <a:ext cx="636995" cy="256032"/>
          </a:xfrm>
          <a:prstGeom prst="rect">
            <a:avLst/>
          </a:prstGeom>
        </p:spPr>
      </p:pic>
    </p:spTree>
    <p:extLst>
      <p:ext uri="{BB962C8B-B14F-4D97-AF65-F5344CB8AC3E}">
        <p14:creationId xmlns:p14="http://schemas.microsoft.com/office/powerpoint/2010/main" val="181094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3DE33B-7A6B-488B-EA6E-0C410B3DCF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 t="48944" r="15" b="4206"/>
          <a:stretch/>
        </p:blipFill>
        <p:spPr>
          <a:xfrm>
            <a:off x="1353" y="0"/>
            <a:ext cx="9141291" cy="5143500"/>
          </a:xfrm>
          <a:prstGeom prst="rect">
            <a:avLst/>
          </a:prstGeom>
        </p:spPr>
      </p:pic>
      <p:sp>
        <p:nvSpPr>
          <p:cNvPr id="6" name="Rectangle 5">
            <a:extLst>
              <a:ext uri="{FF2B5EF4-FFF2-40B4-BE49-F238E27FC236}">
                <a16:creationId xmlns:a16="http://schemas.microsoft.com/office/drawing/2014/main" id="{CFD5DD5F-07D5-DA1F-2654-3B69A14B87D5}"/>
              </a:ext>
            </a:extLst>
          </p:cNvPr>
          <p:cNvSpPr/>
          <p:nvPr userDrawn="1"/>
        </p:nvSpPr>
        <p:spPr bwMode="auto">
          <a:xfrm>
            <a:off x="1356" y="0"/>
            <a:ext cx="9142644" cy="5143500"/>
          </a:xfrm>
          <a:prstGeom prst="rect">
            <a:avLst/>
          </a:prstGeom>
          <a:solidFill>
            <a:schemeClr val="accent1">
              <a:alpha val="7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5" name="Rectangle 4">
            <a:extLst>
              <a:ext uri="{FF2B5EF4-FFF2-40B4-BE49-F238E27FC236}">
                <a16:creationId xmlns:a16="http://schemas.microsoft.com/office/drawing/2014/main" id="{BD94EF02-4382-E81A-51DD-DDB62FEADAA9}"/>
              </a:ext>
            </a:extLst>
          </p:cNvPr>
          <p:cNvSpPr/>
          <p:nvPr userDrawn="1"/>
        </p:nvSpPr>
        <p:spPr bwMode="auto">
          <a:xfrm flipV="1">
            <a:off x="2711" y="-2"/>
            <a:ext cx="9141290" cy="1653220"/>
          </a:xfrm>
          <a:prstGeom prst="rect">
            <a:avLst/>
          </a:prstGeom>
          <a:gradFill>
            <a:gsLst>
              <a:gs pos="0">
                <a:schemeClr val="accent1">
                  <a:alpha val="0"/>
                </a:schemeClr>
              </a:gs>
              <a:gs pos="99000">
                <a:schemeClr val="accent1"/>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Picture 3">
            <a:extLst>
              <a:ext uri="{FF2B5EF4-FFF2-40B4-BE49-F238E27FC236}">
                <a16:creationId xmlns:a16="http://schemas.microsoft.com/office/drawing/2014/main" id="{4B23C053-DCB6-FD96-260D-8CDC8574965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a:p>
        </p:txBody>
      </p:sp>
      <p:sp>
        <p:nvSpPr>
          <p:cNvPr id="14" name="Rectangle 4">
            <a:extLst>
              <a:ext uri="{FF2B5EF4-FFF2-40B4-BE49-F238E27FC236}">
                <a16:creationId xmlns:a16="http://schemas.microsoft.com/office/drawing/2014/main" id="{5E4069BB-3568-ED43-AECB-E3FB807C5C63}"/>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a:t>Click to edit subtitle</a:t>
            </a:r>
          </a:p>
        </p:txBody>
      </p:sp>
      <p:sp>
        <p:nvSpPr>
          <p:cNvPr id="15" name="Title 1">
            <a:extLst>
              <a:ext uri="{FF2B5EF4-FFF2-40B4-BE49-F238E27FC236}">
                <a16:creationId xmlns:a16="http://schemas.microsoft.com/office/drawing/2014/main" id="{07461D4C-982A-734A-B811-200CC5B30B5C}"/>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19" name="Rectangle 18">
            <a:extLst>
              <a:ext uri="{FF2B5EF4-FFF2-40B4-BE49-F238E27FC236}">
                <a16:creationId xmlns:a16="http://schemas.microsoft.com/office/drawing/2014/main" id="{B1806130-1C67-DA4C-9DA8-48D3924E4731}"/>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a:solidFill>
                  <a:schemeClr val="bg1"/>
                </a:solidFill>
                <a:latin typeface="Calibri" panose="020F0502020204030204" pitchFamily="34" charset="0"/>
                <a:cs typeface="Calibri" panose="020F0502020204030204" pitchFamily="34" charset="0"/>
              </a:rPr>
              <a:t>©2025 CliftonLarsonAllen LLP. CLA (CliftonLarsonAllen LLP) </a:t>
            </a:r>
            <a:r>
              <a:rPr lang="en-US" sz="700" b="0" i="0" kern="1200">
                <a:solidFill>
                  <a:schemeClr val="bg1"/>
                </a:solidFill>
                <a:latin typeface="Calibri" panose="020F0502020204030204" pitchFamily="34" charset="0"/>
                <a:ea typeface="+mn-ea"/>
                <a:cs typeface="Calibri" panose="020F0502020204030204" pitchFamily="34" charset="0"/>
              </a:rPr>
              <a:t>is an </a:t>
            </a:r>
            <a:r>
              <a:rPr lang="en-US" sz="700" b="0" i="0">
                <a:solidFill>
                  <a:schemeClr val="bg1"/>
                </a:solidFill>
                <a:latin typeface="Calibri" panose="020F0502020204030204" pitchFamily="34" charset="0"/>
                <a:cs typeface="Calibri" panose="020F0502020204030204" pitchFamily="34" charset="0"/>
              </a:rPr>
              <a:t>independent network member of CLA Global. See </a:t>
            </a:r>
            <a:r>
              <a:rPr lang="en-US" sz="700" b="0" i="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a:solidFill>
                  <a:schemeClr val="bg1"/>
                </a:solidFill>
                <a:latin typeface="Calibri" panose="020F0502020204030204" pitchFamily="34" charset="0"/>
                <a:cs typeface="Calibri" panose="020F0502020204030204" pitchFamily="34" charset="0"/>
              </a:rPr>
              <a:t>. </a:t>
            </a:r>
            <a:br>
              <a:rPr lang="en-US" sz="700" b="0" i="0">
                <a:solidFill>
                  <a:schemeClr val="bg1"/>
                </a:solidFill>
                <a:latin typeface="Calibri" panose="020F0502020204030204" pitchFamily="34" charset="0"/>
                <a:cs typeface="Calibri" panose="020F0502020204030204" pitchFamily="34" charset="0"/>
              </a:rPr>
            </a:br>
            <a:r>
              <a:rPr lang="en-US" sz="700" b="0" i="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155456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hasCustomPrompt="1"/>
          </p:nvPr>
        </p:nvSpPr>
        <p:spPr bwMode="auto">
          <a:xfrm>
            <a:off x="457200" y="1085850"/>
            <a:ext cx="8229600" cy="34261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8D7AD5D-EB04-4C57-9354-C8C0F6212FE1}"/>
              </a:ext>
            </a:extLst>
          </p:cNvPr>
          <p:cNvSpPr>
            <a:spLocks noGrp="1"/>
          </p:cNvSpPr>
          <p:nvPr>
            <p:ph type="title" hasCustomPrompt="1"/>
          </p:nvPr>
        </p:nvSpPr>
        <p:spPr>
          <a:xfrm>
            <a:off x="457200" y="325813"/>
            <a:ext cx="8229600" cy="685800"/>
          </a:xfrm>
        </p:spPr>
        <p:txBody>
          <a:bodyPr/>
          <a:lstStyle>
            <a:lvl1pPr>
              <a:defRPr sz="3200"/>
            </a:lvl1pPr>
          </a:lstStyle>
          <a:p>
            <a:r>
              <a:rPr lang="en-US"/>
              <a:t>Click to Edit Title</a:t>
            </a:r>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none" baseline="0">
                <a:solidFill>
                  <a:schemeClr val="accent2">
                    <a:lumMod val="50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TEXT</a:t>
            </a:r>
          </a:p>
        </p:txBody>
      </p:sp>
      <p:sp>
        <p:nvSpPr>
          <p:cNvPr id="6" name="Slide Number Placeholder 5">
            <a:extLst>
              <a:ext uri="{FF2B5EF4-FFF2-40B4-BE49-F238E27FC236}">
                <a16:creationId xmlns:a16="http://schemas.microsoft.com/office/drawing/2014/main" id="{CE764CC1-6BB8-A59B-E4F5-9E27B1E43240}"/>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63519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bg1"/>
                </a:solidFill>
              </a:defRPr>
            </a:lvl1pPr>
          </a:lstStyle>
          <a:p>
            <a:r>
              <a:rPr lang="en-US"/>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a:t>Click to edit subtitle</a:t>
            </a:r>
          </a:p>
        </p:txBody>
      </p:sp>
      <p:sp>
        <p:nvSpPr>
          <p:cNvPr id="5" name="Rectangle 4">
            <a:extLst>
              <a:ext uri="{FF2B5EF4-FFF2-40B4-BE49-F238E27FC236}">
                <a16:creationId xmlns:a16="http://schemas.microsoft.com/office/drawing/2014/main" id="{3A024DB6-F6DD-FAEA-9712-935F9FD015D7}"/>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a:solidFill>
                  <a:schemeClr val="bg1"/>
                </a:solidFill>
                <a:latin typeface="Calibri" panose="020F0502020204030204" pitchFamily="34" charset="0"/>
                <a:cs typeface="Calibri" panose="020F0502020204030204" pitchFamily="34" charset="0"/>
              </a:rPr>
              <a:t>©2025 CliftonLarsonAllen LLP. CLA (CliftonLarsonAllen LLP) </a:t>
            </a:r>
            <a:r>
              <a:rPr lang="en-US" sz="700" b="0" i="0" kern="1200">
                <a:solidFill>
                  <a:schemeClr val="bg1"/>
                </a:solidFill>
                <a:latin typeface="Calibri" panose="020F0502020204030204" pitchFamily="34" charset="0"/>
                <a:ea typeface="+mn-ea"/>
                <a:cs typeface="Calibri" panose="020F0502020204030204" pitchFamily="34" charset="0"/>
              </a:rPr>
              <a:t>is an </a:t>
            </a:r>
            <a:r>
              <a:rPr lang="en-US" sz="700" b="0" i="0">
                <a:solidFill>
                  <a:schemeClr val="bg1"/>
                </a:solidFill>
                <a:latin typeface="Calibri" panose="020F0502020204030204" pitchFamily="34" charset="0"/>
                <a:cs typeface="Calibri" panose="020F0502020204030204" pitchFamily="34" charset="0"/>
              </a:rPr>
              <a:t>independent network member of CLA Global. See </a:t>
            </a:r>
            <a:r>
              <a:rPr lang="en-US" sz="700" b="0" i="0">
                <a:solidFill>
                  <a:schemeClr val="bg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a:solidFill>
                  <a:schemeClr val="bg1"/>
                </a:solidFill>
                <a:latin typeface="Calibri" panose="020F0502020204030204" pitchFamily="34" charset="0"/>
                <a:cs typeface="Calibri" panose="020F0502020204030204" pitchFamily="34" charset="0"/>
              </a:rPr>
              <a:t>. </a:t>
            </a:r>
            <a:br>
              <a:rPr lang="en-US" sz="700" b="0" i="0">
                <a:solidFill>
                  <a:schemeClr val="bg1"/>
                </a:solidFill>
                <a:latin typeface="Calibri" panose="020F0502020204030204" pitchFamily="34" charset="0"/>
                <a:cs typeface="Calibri" panose="020F0502020204030204" pitchFamily="34" charset="0"/>
              </a:rPr>
            </a:br>
            <a:r>
              <a:rPr lang="en-US" sz="700" b="0" i="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5CAF2F6B-FBAD-7768-8343-725AC352337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a:p>
        </p:txBody>
      </p:sp>
      <p:pic>
        <p:nvPicPr>
          <p:cNvPr id="7" name="Picture 6">
            <a:extLst>
              <a:ext uri="{FF2B5EF4-FFF2-40B4-BE49-F238E27FC236}">
                <a16:creationId xmlns:a16="http://schemas.microsoft.com/office/drawing/2014/main" id="{E984F598-C062-7929-7D79-3078975AC9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380" y="322725"/>
            <a:ext cx="670282" cy="667512"/>
          </a:xfrm>
          <a:prstGeom prst="rect">
            <a:avLst/>
          </a:prstGeom>
        </p:spPr>
      </p:pic>
      <p:pic>
        <p:nvPicPr>
          <p:cNvPr id="8" name="Picture 7">
            <a:extLst>
              <a:ext uri="{FF2B5EF4-FFF2-40B4-BE49-F238E27FC236}">
                <a16:creationId xmlns:a16="http://schemas.microsoft.com/office/drawing/2014/main" id="{39171300-ABF7-941E-66D5-9FCCF26018E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177460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Section Header">
    <p:bg>
      <p:bgPr>
        <a:solidFill>
          <a:schemeClr val="accent2"/>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b="0">
                <a:solidFill>
                  <a:schemeClr val="accent1"/>
                </a:solidFill>
              </a:defRPr>
            </a:lvl1pPr>
          </a:lstStyle>
          <a:p>
            <a:r>
              <a:rPr lang="en-US"/>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a:t>Click to edit subtitle</a:t>
            </a:r>
          </a:p>
        </p:txBody>
      </p:sp>
      <p:sp>
        <p:nvSpPr>
          <p:cNvPr id="5" name="Rectangle 4">
            <a:extLst>
              <a:ext uri="{FF2B5EF4-FFF2-40B4-BE49-F238E27FC236}">
                <a16:creationId xmlns:a16="http://schemas.microsoft.com/office/drawing/2014/main" id="{5D5ED915-26C7-79B7-142A-9F190D4A0C24}"/>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a:solidFill>
                  <a:schemeClr val="accent1"/>
                </a:solidFill>
                <a:latin typeface="Calibri" panose="020F0502020204030204" pitchFamily="34" charset="0"/>
                <a:cs typeface="Calibri" panose="020F0502020204030204" pitchFamily="34" charset="0"/>
              </a:rPr>
              <a:t>©2025 CliftonLarsonAllen LLP. CLA (CliftonLarsonAllen LLP) </a:t>
            </a:r>
            <a:r>
              <a:rPr lang="en-US" sz="700" b="0" i="0" kern="1200">
                <a:solidFill>
                  <a:schemeClr val="accent1"/>
                </a:solidFill>
                <a:latin typeface="Calibri" panose="020F0502020204030204" pitchFamily="34" charset="0"/>
                <a:ea typeface="+mn-ea"/>
                <a:cs typeface="Calibri" panose="020F0502020204030204" pitchFamily="34" charset="0"/>
              </a:rPr>
              <a:t>is an </a:t>
            </a:r>
            <a:r>
              <a:rPr lang="en-US" sz="700" b="0" i="0">
                <a:solidFill>
                  <a:schemeClr val="accent1"/>
                </a:solidFill>
                <a:latin typeface="Calibri" panose="020F0502020204030204" pitchFamily="34" charset="0"/>
                <a:cs typeface="Calibri" panose="020F0502020204030204" pitchFamily="34" charset="0"/>
              </a:rPr>
              <a:t>independent network member of CLA Global. See </a:t>
            </a:r>
            <a:r>
              <a:rPr lang="en-US" sz="700" b="0" i="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a:solidFill>
                  <a:schemeClr val="accent1"/>
                </a:solidFill>
                <a:latin typeface="Calibri" panose="020F0502020204030204" pitchFamily="34" charset="0"/>
                <a:cs typeface="Calibri" panose="020F0502020204030204" pitchFamily="34" charset="0"/>
              </a:rPr>
              <a:t>. </a:t>
            </a:r>
            <a:br>
              <a:rPr lang="en-US" sz="700" b="0" i="0">
                <a:solidFill>
                  <a:schemeClr val="accent1"/>
                </a:solidFill>
                <a:latin typeface="Calibri" panose="020F0502020204030204" pitchFamily="34" charset="0"/>
                <a:cs typeface="Calibri" panose="020F0502020204030204" pitchFamily="34" charset="0"/>
              </a:rPr>
            </a:br>
            <a:r>
              <a:rPr lang="en-US" sz="700" b="0" i="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2" name="Slide Number Placeholder 5">
            <a:extLst>
              <a:ext uri="{FF2B5EF4-FFF2-40B4-BE49-F238E27FC236}">
                <a16:creationId xmlns:a16="http://schemas.microsoft.com/office/drawing/2014/main" id="{0E5E0D38-20BC-7496-35F4-3F48C5AEDFC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pic>
        <p:nvPicPr>
          <p:cNvPr id="7" name="Picture 6">
            <a:extLst>
              <a:ext uri="{FF2B5EF4-FFF2-40B4-BE49-F238E27FC236}">
                <a16:creationId xmlns:a16="http://schemas.microsoft.com/office/drawing/2014/main" id="{AAB00DD5-BC8B-2BC9-3702-2E8DE884C73B}"/>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8F11F5AE-9925-9926-2161-60CC77D1217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3882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Section Header">
    <p:bg>
      <p:bgPr>
        <a:solidFill>
          <a:schemeClr val="accent3"/>
        </a:solidFill>
        <a:effectLst/>
      </p:bgPr>
    </p:bg>
    <p:spTree>
      <p:nvGrpSpPr>
        <p:cNvPr id="1" name=""/>
        <p:cNvGrpSpPr/>
        <p:nvPr/>
      </p:nvGrpSpPr>
      <p:grpSpPr>
        <a:xfrm>
          <a:off x="0" y="0"/>
          <a:ext cx="0" cy="0"/>
          <a:chOff x="0" y="0"/>
          <a:chExt cx="0" cy="0"/>
        </a:xfrm>
      </p:grpSpPr>
      <p:sp>
        <p:nvSpPr>
          <p:cNvPr id="15" name="Rectangle 3"/>
          <p:cNvSpPr>
            <a:spLocks noGrp="1" noChangeArrowheads="1"/>
          </p:cNvSpPr>
          <p:nvPr>
            <p:ph type="ctrTitle" hasCustomPrompt="1"/>
          </p:nvPr>
        </p:nvSpPr>
        <p:spPr>
          <a:xfrm>
            <a:off x="848026" y="1524001"/>
            <a:ext cx="4495499" cy="1504950"/>
          </a:xfrm>
          <a:noFill/>
        </p:spPr>
        <p:txBody>
          <a:bodyPr anchor="b" anchorCtr="0"/>
          <a:lstStyle>
            <a:lvl1pPr algn="l">
              <a:defRPr sz="2800">
                <a:solidFill>
                  <a:schemeClr val="accent1"/>
                </a:solidFill>
              </a:defRPr>
            </a:lvl1pPr>
          </a:lstStyle>
          <a:p>
            <a:r>
              <a:rPr lang="en-US"/>
              <a:t>Click to Edit Title</a:t>
            </a:r>
          </a:p>
        </p:txBody>
      </p:sp>
      <p:sp>
        <p:nvSpPr>
          <p:cNvPr id="14" name="Rectangle 4"/>
          <p:cNvSpPr>
            <a:spLocks noGrp="1" noChangeArrowheads="1"/>
          </p:cNvSpPr>
          <p:nvPr>
            <p:ph type="subTitle" idx="1" hasCustomPrompt="1"/>
          </p:nvPr>
        </p:nvSpPr>
        <p:spPr>
          <a:xfrm>
            <a:off x="848026" y="3067051"/>
            <a:ext cx="4495499" cy="1281684"/>
          </a:xfrm>
          <a:noFill/>
        </p:spPr>
        <p:txBody>
          <a:bodyPr/>
          <a:lstStyle>
            <a:lvl1pPr marL="0" indent="0" algn="l">
              <a:buFontTx/>
              <a:buNone/>
              <a:defRPr sz="1400" b="0">
                <a:solidFill>
                  <a:schemeClr val="accent1"/>
                </a:solidFill>
              </a:defRPr>
            </a:lvl1pPr>
          </a:lstStyle>
          <a:p>
            <a:r>
              <a:rPr lang="en-US"/>
              <a:t>Click to edit subtitle</a:t>
            </a:r>
          </a:p>
        </p:txBody>
      </p:sp>
      <p:sp>
        <p:nvSpPr>
          <p:cNvPr id="4" name="Rectangle 3">
            <a:extLst>
              <a:ext uri="{FF2B5EF4-FFF2-40B4-BE49-F238E27FC236}">
                <a16:creationId xmlns:a16="http://schemas.microsoft.com/office/drawing/2014/main" id="{38EC6FDB-7549-831A-98C5-6CB8B6A8DDC9}"/>
              </a:ext>
            </a:extLst>
          </p:cNvPr>
          <p:cNvSpPr/>
          <p:nvPr userDrawn="1"/>
        </p:nvSpPr>
        <p:spPr>
          <a:xfrm>
            <a:off x="848027" y="4625066"/>
            <a:ext cx="7779226"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a:solidFill>
                  <a:schemeClr val="accent1"/>
                </a:solidFill>
                <a:latin typeface="Calibri" panose="020F0502020204030204" pitchFamily="34" charset="0"/>
                <a:cs typeface="Calibri" panose="020F0502020204030204" pitchFamily="34" charset="0"/>
              </a:rPr>
              <a:t>©2025 CliftonLarsonAllen LLP. CLA (CliftonLarsonAllen LLP) </a:t>
            </a:r>
            <a:r>
              <a:rPr lang="en-US" sz="700" b="0" i="0" kern="1200">
                <a:solidFill>
                  <a:schemeClr val="accent1"/>
                </a:solidFill>
                <a:latin typeface="Calibri" panose="020F0502020204030204" pitchFamily="34" charset="0"/>
                <a:ea typeface="+mn-ea"/>
                <a:cs typeface="Calibri" panose="020F0502020204030204" pitchFamily="34" charset="0"/>
              </a:rPr>
              <a:t>is an </a:t>
            </a:r>
            <a:r>
              <a:rPr lang="en-US" sz="700" b="0" i="0">
                <a:solidFill>
                  <a:schemeClr val="accent1"/>
                </a:solidFill>
                <a:latin typeface="Calibri" panose="020F0502020204030204" pitchFamily="34" charset="0"/>
                <a:cs typeface="Calibri" panose="020F0502020204030204" pitchFamily="34" charset="0"/>
              </a:rPr>
              <a:t>independent network member of CLA Global. See </a:t>
            </a:r>
            <a:r>
              <a:rPr lang="en-US" sz="700" b="0" i="0">
                <a:solidFill>
                  <a:schemeClr val="accent1"/>
                </a:solidFill>
                <a:latin typeface="Calibri" panose="020F0502020204030204" pitchFamily="34" charset="0"/>
                <a:cs typeface="Calibri" panose="020F0502020204030204" pitchFamily="34" charset="0"/>
                <a:hlinkClick r:id="rId2" action="ppaction://hlinkfile">
                  <a:extLst>
                    <a:ext uri="{A12FA001-AC4F-418D-AE19-62706E023703}">
                      <ahyp:hlinkClr xmlns:ahyp="http://schemas.microsoft.com/office/drawing/2018/hyperlinkcolor" val="tx"/>
                    </a:ext>
                  </a:extLst>
                </a:hlinkClick>
              </a:rPr>
              <a:t>CLAglobal.com/disclaimer</a:t>
            </a:r>
            <a:r>
              <a:rPr lang="en-US" sz="700" b="0" i="0">
                <a:solidFill>
                  <a:schemeClr val="accent1"/>
                </a:solidFill>
                <a:latin typeface="Calibri" panose="020F0502020204030204" pitchFamily="34" charset="0"/>
                <a:cs typeface="Calibri" panose="020F0502020204030204" pitchFamily="34" charset="0"/>
              </a:rPr>
              <a:t>. </a:t>
            </a:r>
            <a:br>
              <a:rPr lang="en-US" sz="700" b="0" i="0">
                <a:solidFill>
                  <a:schemeClr val="accent1"/>
                </a:solidFill>
                <a:latin typeface="Calibri" panose="020F0502020204030204" pitchFamily="34" charset="0"/>
                <a:cs typeface="Calibri" panose="020F0502020204030204" pitchFamily="34" charset="0"/>
              </a:rPr>
            </a:br>
            <a:r>
              <a:rPr lang="en-US" sz="700" b="0" i="0">
                <a:solidFill>
                  <a:schemeClr val="accent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5" name="Slide Number Placeholder 5">
            <a:extLst>
              <a:ext uri="{FF2B5EF4-FFF2-40B4-BE49-F238E27FC236}">
                <a16:creationId xmlns:a16="http://schemas.microsoft.com/office/drawing/2014/main" id="{C38B25BF-31BB-1E4D-7421-81D58CCE0193}"/>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pic>
        <p:nvPicPr>
          <p:cNvPr id="6" name="Picture 5">
            <a:extLst>
              <a:ext uri="{FF2B5EF4-FFF2-40B4-BE49-F238E27FC236}">
                <a16:creationId xmlns:a16="http://schemas.microsoft.com/office/drawing/2014/main" id="{5139DDAF-E66F-0D70-9C7F-9E4B9ADA7B85}"/>
              </a:ext>
            </a:extLst>
          </p:cNvPr>
          <p:cNvPicPr>
            <a:picLocks noChangeAspect="1"/>
          </p:cNvPicPr>
          <p:nvPr userDrawn="1"/>
        </p:nvPicPr>
        <p:blipFill>
          <a:blip r:embed="rId3"/>
          <a:srcRect/>
          <a:stretch/>
        </p:blipFill>
        <p:spPr>
          <a:xfrm>
            <a:off x="331031" y="322725"/>
            <a:ext cx="668631" cy="668631"/>
          </a:xfrm>
          <a:prstGeom prst="rect">
            <a:avLst/>
          </a:prstGeom>
        </p:spPr>
      </p:pic>
      <p:pic>
        <p:nvPicPr>
          <p:cNvPr id="8" name="Picture 7">
            <a:extLst>
              <a:ext uri="{FF2B5EF4-FFF2-40B4-BE49-F238E27FC236}">
                <a16:creationId xmlns:a16="http://schemas.microsoft.com/office/drawing/2014/main" id="{36D91A9F-9415-7391-C1AF-93605C7204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8201" t="-4096" r="31527" b="4096"/>
          <a:stretch/>
        </p:blipFill>
        <p:spPr>
          <a:xfrm>
            <a:off x="5263368" y="0"/>
            <a:ext cx="3880632" cy="5143500"/>
          </a:xfrm>
          <a:prstGeom prst="rect">
            <a:avLst/>
          </a:prstGeom>
        </p:spPr>
      </p:pic>
    </p:spTree>
    <p:extLst>
      <p:ext uri="{BB962C8B-B14F-4D97-AF65-F5344CB8AC3E}">
        <p14:creationId xmlns:p14="http://schemas.microsoft.com/office/powerpoint/2010/main" val="2657900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11FB007-E9C1-6151-ABEC-80EDD88BAEAE}"/>
              </a:ext>
            </a:extLst>
          </p:cNvPr>
          <p:cNvSpPr/>
          <p:nvPr userDrawn="1"/>
        </p:nvSpPr>
        <p:spPr bwMode="auto">
          <a:xfrm>
            <a:off x="1" y="0"/>
            <a:ext cx="9144000" cy="407707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7" name="Right Triangle 6">
            <a:extLst>
              <a:ext uri="{FF2B5EF4-FFF2-40B4-BE49-F238E27FC236}">
                <a16:creationId xmlns:a16="http://schemas.microsoft.com/office/drawing/2014/main" id="{CB964FD7-110C-91B7-1BAD-00358DE9A41F}"/>
              </a:ext>
            </a:extLst>
          </p:cNvPr>
          <p:cNvSpPr/>
          <p:nvPr userDrawn="1"/>
        </p:nvSpPr>
        <p:spPr bwMode="auto">
          <a:xfrm>
            <a:off x="0" y="2771680"/>
            <a:ext cx="5478449" cy="1305390"/>
          </a:xfrm>
          <a:prstGeom prst="rtTriangle">
            <a:avLst/>
          </a:prstGeom>
          <a:solidFill>
            <a:schemeClr val="accent1">
              <a:lumMod val="60000"/>
              <a:lumOff val="40000"/>
              <a:alpha val="29804"/>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4" name="Rectangle 4"/>
          <p:cNvSpPr>
            <a:spLocks noGrp="1" noChangeArrowheads="1"/>
          </p:cNvSpPr>
          <p:nvPr>
            <p:ph type="subTitle" idx="1" hasCustomPrompt="1"/>
          </p:nvPr>
        </p:nvSpPr>
        <p:spPr>
          <a:xfrm>
            <a:off x="772338" y="2406651"/>
            <a:ext cx="7599324" cy="901700"/>
          </a:xfrm>
          <a:noFill/>
        </p:spPr>
        <p:txBody>
          <a:bodyPr/>
          <a:lstStyle>
            <a:lvl1pPr marL="0" indent="0" algn="ctr">
              <a:buFontTx/>
              <a:buNone/>
              <a:defRPr sz="2000" b="0">
                <a:solidFill>
                  <a:schemeClr val="bg1"/>
                </a:solidFill>
              </a:defRPr>
            </a:lvl1pPr>
          </a:lstStyle>
          <a:p>
            <a:r>
              <a:rPr lang="en-US"/>
              <a:t>Click to edit subtitle</a:t>
            </a:r>
          </a:p>
        </p:txBody>
      </p:sp>
      <p:sp>
        <p:nvSpPr>
          <p:cNvPr id="15" name="Rectangle 3"/>
          <p:cNvSpPr>
            <a:spLocks noGrp="1" noChangeArrowheads="1"/>
          </p:cNvSpPr>
          <p:nvPr>
            <p:ph type="ctrTitle" hasCustomPrompt="1"/>
          </p:nvPr>
        </p:nvSpPr>
        <p:spPr>
          <a:xfrm>
            <a:off x="772338" y="1130301"/>
            <a:ext cx="7599324" cy="1206499"/>
          </a:xfrm>
          <a:noFill/>
        </p:spPr>
        <p:txBody>
          <a:bodyPr anchor="b" anchorCtr="0"/>
          <a:lstStyle>
            <a:lvl1pPr algn="ctr">
              <a:defRPr sz="4000">
                <a:solidFill>
                  <a:schemeClr val="bg1"/>
                </a:solidFill>
                <a:latin typeface="Calibri" panose="020F0502020204030204" pitchFamily="34" charset="0"/>
                <a:cs typeface="Calibri" panose="020F0502020204030204" pitchFamily="34" charset="0"/>
              </a:defRPr>
            </a:lvl1pPr>
          </a:lstStyle>
          <a:p>
            <a:r>
              <a:rPr lang="en-US"/>
              <a:t>Click to Edit Title</a:t>
            </a:r>
          </a:p>
        </p:txBody>
      </p:sp>
      <p:pic>
        <p:nvPicPr>
          <p:cNvPr id="8" name="Picture 7" descr="Icon&#10;&#10;Description automatically generated">
            <a:extLst>
              <a:ext uri="{FF2B5EF4-FFF2-40B4-BE49-F238E27FC236}">
                <a16:creationId xmlns:a16="http://schemas.microsoft.com/office/drawing/2014/main" id="{787B6CF0-8E6A-070C-D4F3-1CAB4D39BF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250" y="4315007"/>
            <a:ext cx="604850" cy="603403"/>
          </a:xfrm>
          <a:prstGeom prst="rect">
            <a:avLst/>
          </a:prstGeom>
        </p:spPr>
      </p:pic>
      <p:sp>
        <p:nvSpPr>
          <p:cNvPr id="9" name="Rectangle 8">
            <a:extLst>
              <a:ext uri="{FF2B5EF4-FFF2-40B4-BE49-F238E27FC236}">
                <a16:creationId xmlns:a16="http://schemas.microsoft.com/office/drawing/2014/main" id="{2BDD4423-87E8-1A22-7EC7-A18F8EFC5333}"/>
              </a:ext>
            </a:extLst>
          </p:cNvPr>
          <p:cNvSpPr/>
          <p:nvPr userDrawn="1"/>
        </p:nvSpPr>
        <p:spPr>
          <a:xfrm>
            <a:off x="7839332" y="4914789"/>
            <a:ext cx="1299352" cy="200055"/>
          </a:xfrm>
          <a:prstGeom prst="rect">
            <a:avLst/>
          </a:prstGeom>
        </p:spPr>
        <p:txBody>
          <a:bodyPr wrap="square"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a:solidFill>
                  <a:schemeClr val="accent1"/>
                </a:solidFill>
                <a:latin typeface="Calibri" panose="020F0502020204030204" pitchFamily="34" charset="0"/>
                <a:cs typeface="Calibri" panose="020F0502020204030204" pitchFamily="34" charset="0"/>
              </a:rPr>
              <a:t>©2025 CliftonLarsonAllen LLP </a:t>
            </a:r>
          </a:p>
        </p:txBody>
      </p:sp>
      <p:sp>
        <p:nvSpPr>
          <p:cNvPr id="16" name="Text Placeholder 15">
            <a:extLst>
              <a:ext uri="{FF2B5EF4-FFF2-40B4-BE49-F238E27FC236}">
                <a16:creationId xmlns:a16="http://schemas.microsoft.com/office/drawing/2014/main" id="{9D00563C-E9E2-6EFA-4B87-AC22F9D47227}"/>
              </a:ext>
            </a:extLst>
          </p:cNvPr>
          <p:cNvSpPr>
            <a:spLocks noGrp="1"/>
          </p:cNvSpPr>
          <p:nvPr>
            <p:ph type="body" sz="quarter" idx="10"/>
          </p:nvPr>
        </p:nvSpPr>
        <p:spPr>
          <a:xfrm>
            <a:off x="1473201" y="4353183"/>
            <a:ext cx="5783248" cy="527050"/>
          </a:xfrm>
        </p:spPr>
        <p:txBody>
          <a:bodyPr anchor="ctr" anchorCtr="0"/>
          <a:lstStyle>
            <a:lvl1pPr marL="0" indent="0">
              <a:buNone/>
              <a:defRPr sz="1400" b="0">
                <a:solidFill>
                  <a:schemeClr val="accent1"/>
                </a:solidFill>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5BBFB982-51F8-07D0-E31E-D01ED53B191F}"/>
              </a:ext>
            </a:extLst>
          </p:cNvPr>
          <p:cNvSpPr txBox="1">
            <a:spLocks/>
          </p:cNvSpPr>
          <p:nvPr userDrawn="1"/>
        </p:nvSpPr>
        <p:spPr>
          <a:xfrm>
            <a:off x="8572280" y="4445258"/>
            <a:ext cx="395782" cy="342900"/>
          </a:xfrm>
          <a:prstGeom prst="rect">
            <a:avLst/>
          </a:prstGeom>
        </p:spPr>
        <p:txBody>
          <a:bodyPr anchor="ctr"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AB3F6F-6A30-410C-8DAB-3E7769D71CBC}" type="slidenum">
              <a:rPr lang="en-US" b="0" smtClean="0"/>
              <a:pPr/>
              <a:t>‹#›</a:t>
            </a:fld>
            <a:endParaRPr lang="en-US" b="0"/>
          </a:p>
        </p:txBody>
      </p:sp>
      <p:pic>
        <p:nvPicPr>
          <p:cNvPr id="5" name="Picture 4" descr="Icon&#10;&#10;Description automatically generated">
            <a:extLst>
              <a:ext uri="{FF2B5EF4-FFF2-40B4-BE49-F238E27FC236}">
                <a16:creationId xmlns:a16="http://schemas.microsoft.com/office/drawing/2014/main" id="{9B504261-F707-745E-DBD8-A38308C36F3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0547" y="4490242"/>
            <a:ext cx="628523" cy="252933"/>
          </a:xfrm>
          <a:prstGeom prst="rect">
            <a:avLst/>
          </a:prstGeom>
        </p:spPr>
      </p:pic>
    </p:spTree>
    <p:extLst>
      <p:ext uri="{BB962C8B-B14F-4D97-AF65-F5344CB8AC3E}">
        <p14:creationId xmlns:p14="http://schemas.microsoft.com/office/powerpoint/2010/main" val="1885171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D35F4121-5161-6CA6-C0AA-0212A4469B68}"/>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59387" y="4645445"/>
            <a:ext cx="394135" cy="393192"/>
          </a:xfrm>
          <a:prstGeom prst="rect">
            <a:avLst/>
          </a:prstGeom>
        </p:spPr>
      </p:pic>
      <p:sp>
        <p:nvSpPr>
          <p:cNvPr id="14" name="Slide Number Placeholder 5"/>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
        <p:nvSpPr>
          <p:cNvPr id="174087" name="Rectangle 7"/>
          <p:cNvSpPr>
            <a:spLocks noGrp="1" noChangeArrowheads="1"/>
          </p:cNvSpPr>
          <p:nvPr>
            <p:ph type="ftr" sz="quarter" idx="3"/>
          </p:nvPr>
        </p:nvSpPr>
        <p:spPr bwMode="auto">
          <a:xfrm>
            <a:off x="553522" y="4387209"/>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a:defRPr sz="800">
                <a:solidFill>
                  <a:schemeClr val="tx2"/>
                </a:solidFill>
                <a:latin typeface="Calibri" pitchFamily="34" charset="0"/>
                <a:cs typeface="Calibri" pitchFamily="34" charset="0"/>
              </a:defRPr>
            </a:lvl1pPr>
          </a:lstStyle>
          <a:p>
            <a:endParaRPr lang="en-US">
              <a:solidFill>
                <a:schemeClr val="accent1"/>
              </a:solidFill>
            </a:endParaRPr>
          </a:p>
        </p:txBody>
      </p:sp>
      <p:sp>
        <p:nvSpPr>
          <p:cNvPr id="174084" name="Rectangle 4"/>
          <p:cNvSpPr>
            <a:spLocks noGrp="1" noChangeArrowheads="1"/>
          </p:cNvSpPr>
          <p:nvPr>
            <p:ph type="title"/>
          </p:nvPr>
        </p:nvSpPr>
        <p:spPr bwMode="auto">
          <a:xfrm>
            <a:off x="457200" y="1448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Title</a:t>
            </a:r>
          </a:p>
        </p:txBody>
      </p:sp>
      <p:sp>
        <p:nvSpPr>
          <p:cNvPr id="174085" name="Rectangle 5"/>
          <p:cNvSpPr>
            <a:spLocks noGrp="1" noChangeArrowheads="1"/>
          </p:cNvSpPr>
          <p:nvPr>
            <p:ph type="body" idx="1"/>
          </p:nvPr>
        </p:nvSpPr>
        <p:spPr bwMode="auto">
          <a:xfrm>
            <a:off x="457200" y="895350"/>
            <a:ext cx="8229600" cy="366274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add content</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E46E431A-E0CD-8E0F-9AEB-398135236A9A}"/>
              </a:ext>
            </a:extLst>
          </p:cNvPr>
          <p:cNvSpPr txBox="1"/>
          <p:nvPr userDrawn="1"/>
        </p:nvSpPr>
        <p:spPr>
          <a:xfrm>
            <a:off x="958850" y="4742014"/>
            <a:ext cx="1384300" cy="200055"/>
          </a:xfrm>
          <a:prstGeom prst="rect">
            <a:avLst/>
          </a:prstGeom>
          <a:noFill/>
        </p:spPr>
        <p:txBody>
          <a:bodyPr wrap="square" anchor="ctr" anchorCtr="0">
            <a:spAutoFit/>
          </a:bodyPr>
          <a:lstStyle/>
          <a:p>
            <a:pPr algn="l"/>
            <a:r>
              <a:rPr lang="en-US" sz="700">
                <a:solidFill>
                  <a:schemeClr val="accent1"/>
                </a:solidFill>
                <a:latin typeface="Calibri" panose="020F0502020204030204" pitchFamily="34" charset="0"/>
                <a:cs typeface="Calibri" panose="020F0502020204030204" pitchFamily="34" charset="0"/>
              </a:rPr>
              <a:t>©2025 CliftonLarsonAllen LLP</a:t>
            </a:r>
          </a:p>
        </p:txBody>
      </p:sp>
      <p:pic>
        <p:nvPicPr>
          <p:cNvPr id="4" name="Picture 3" descr="Icon&#10;&#10;Description automatically generated">
            <a:extLst>
              <a:ext uri="{FF2B5EF4-FFF2-40B4-BE49-F238E27FC236}">
                <a16:creationId xmlns:a16="http://schemas.microsoft.com/office/drawing/2014/main" id="{B5DB2C02-BF42-D401-14DF-0F280CFD7B56}"/>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7920547" y="4715575"/>
            <a:ext cx="628523" cy="25293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701" r:id="rId3"/>
    <p:sldLayoutId id="2147483700" r:id="rId4"/>
    <p:sldLayoutId id="2147483680" r:id="rId5"/>
    <p:sldLayoutId id="2147483682" r:id="rId6"/>
    <p:sldLayoutId id="2147483698" r:id="rId7"/>
    <p:sldLayoutId id="2147483699" r:id="rId8"/>
    <p:sldLayoutId id="2147483690" r:id="rId9"/>
    <p:sldLayoutId id="2147483694" r:id="rId10"/>
    <p:sldLayoutId id="2147483695" r:id="rId11"/>
    <p:sldLayoutId id="2147483664" r:id="rId12"/>
    <p:sldLayoutId id="2147483665" r:id="rId13"/>
    <p:sldLayoutId id="2147483666" r:id="rId14"/>
    <p:sldLayoutId id="2147483667" r:id="rId15"/>
    <p:sldLayoutId id="2147483668" r:id="rId16"/>
    <p:sldLayoutId id="2147483669" r:id="rId17"/>
    <p:sldLayoutId id="2147483686" r:id="rId18"/>
    <p:sldLayoutId id="2147483670" r:id="rId19"/>
    <p:sldLayoutId id="2147483675" r:id="rId20"/>
    <p:sldLayoutId id="2147483676" r:id="rId21"/>
    <p:sldLayoutId id="2147483696" r:id="rId22"/>
    <p:sldLayoutId id="2147483697" r:id="rId23"/>
  </p:sldLayoutIdLst>
  <p:hf hdr="0" ftr="0" dt="0"/>
  <p:txStyles>
    <p:titleStyle>
      <a:lvl1pPr algn="l" rtl="0" eaLnBrk="1" fontAlgn="base" hangingPunct="1">
        <a:spcBef>
          <a:spcPct val="0"/>
        </a:spcBef>
        <a:spcAft>
          <a:spcPct val="0"/>
        </a:spcAft>
        <a:defRPr sz="3200" b="0">
          <a:solidFill>
            <a:schemeClr val="accent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1.xml"/><Relationship Id="rId1" Type="http://schemas.openxmlformats.org/officeDocument/2006/relationships/customXml" Target="../../customXml/item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2.xml"/><Relationship Id="rId7" Type="http://schemas.openxmlformats.org/officeDocument/2006/relationships/diagramQuickStyle" Target="../diagrams/quickStyle5.xml"/><Relationship Id="rId2" Type="http://schemas.openxmlformats.org/officeDocument/2006/relationships/customXml" Target="../../customXml/item13.xml"/><Relationship Id="rId1" Type="http://schemas.openxmlformats.org/officeDocument/2006/relationships/customXml" Target="../../customXml/item1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3.xml"/><Relationship Id="rId9" Type="http://schemas.microsoft.com/office/2007/relationships/diagramDrawing" Target="../diagrams/drawing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customXml" Target="../../customXml/item9.xml"/><Relationship Id="rId1" Type="http://schemas.openxmlformats.org/officeDocument/2006/relationships/customXml" Target="../../customXml/item10.xml"/></Relationships>
</file>

<file path=ppt/slides/_rels/slide20.xml.rels><?xml version="1.0" encoding="UTF-8" standalone="yes"?>
<Relationships xmlns="http://schemas.openxmlformats.org/package/2006/relationships"><Relationship Id="rId3" Type="http://schemas.openxmlformats.org/officeDocument/2006/relationships/hyperlink" Target="mailto:robert.cappellucci@claconnect.com" TargetMode="External"/><Relationship Id="rId2" Type="http://schemas.openxmlformats.org/officeDocument/2006/relationships/hyperlink" Target="mailto:robert.williams@CLAconnect.com"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customXml/item5.xml"/><Relationship Id="rId1" Type="http://schemas.openxmlformats.org/officeDocument/2006/relationships/customXml" Target="../../customXml/item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4F518-2F7F-DAAE-8B23-9F797E16D901}"/>
              </a:ext>
            </a:extLst>
          </p:cNvPr>
          <p:cNvSpPr>
            <a:spLocks noGrp="1"/>
          </p:cNvSpPr>
          <p:nvPr>
            <p:ph type="subTitle" idx="4294967295"/>
          </p:nvPr>
        </p:nvSpPr>
        <p:spPr>
          <a:xfrm>
            <a:off x="620219" y="3159085"/>
            <a:ext cx="7903563" cy="367202"/>
          </a:xfrm>
        </p:spPr>
        <p:txBody>
          <a:bodyPr/>
          <a:lstStyle/>
          <a:p>
            <a:pPr marL="0" indent="0" algn="ctr">
              <a:buNone/>
            </a:pPr>
            <a:r>
              <a:rPr lang="en-US" sz="2000" dirty="0">
                <a:solidFill>
                  <a:schemeClr val="bg1"/>
                </a:solidFill>
              </a:rPr>
              <a:t>October 10, 2025</a:t>
            </a:r>
          </a:p>
        </p:txBody>
      </p:sp>
      <p:sp>
        <p:nvSpPr>
          <p:cNvPr id="3" name="Title 2">
            <a:extLst>
              <a:ext uri="{FF2B5EF4-FFF2-40B4-BE49-F238E27FC236}">
                <a16:creationId xmlns:a16="http://schemas.microsoft.com/office/drawing/2014/main" id="{5C2B5F67-042F-0574-237C-50ADB0FE800C}"/>
              </a:ext>
            </a:extLst>
          </p:cNvPr>
          <p:cNvSpPr>
            <a:spLocks noGrp="1"/>
          </p:cNvSpPr>
          <p:nvPr>
            <p:ph type="title"/>
          </p:nvPr>
        </p:nvSpPr>
        <p:spPr>
          <a:xfrm>
            <a:off x="620220" y="1653219"/>
            <a:ext cx="7903561" cy="1394460"/>
          </a:xfrm>
        </p:spPr>
        <p:txBody>
          <a:bodyPr/>
          <a:lstStyle/>
          <a:p>
            <a:r>
              <a:rPr lang="en-US" dirty="0"/>
              <a:t>OBBBA for United Way Chapters: </a:t>
            </a:r>
            <a:br>
              <a:rPr lang="en-US" dirty="0"/>
            </a:br>
            <a:r>
              <a:rPr lang="en-US" dirty="0"/>
              <a:t>What You Need to Know</a:t>
            </a:r>
          </a:p>
        </p:txBody>
      </p:sp>
    </p:spTree>
    <p:custDataLst>
      <p:custData r:id="rId1"/>
      <p:custData r:id="rId2"/>
    </p:custDataLst>
    <p:extLst>
      <p:ext uri="{BB962C8B-B14F-4D97-AF65-F5344CB8AC3E}">
        <p14:creationId xmlns:p14="http://schemas.microsoft.com/office/powerpoint/2010/main" val="150005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B418-6892-314F-0305-ED6CAF70A059}"/>
              </a:ext>
            </a:extLst>
          </p:cNvPr>
          <p:cNvSpPr>
            <a:spLocks noGrp="1"/>
          </p:cNvSpPr>
          <p:nvPr>
            <p:ph type="title"/>
          </p:nvPr>
        </p:nvSpPr>
        <p:spPr>
          <a:xfrm>
            <a:off x="457200" y="144838"/>
            <a:ext cx="8229600" cy="685800"/>
          </a:xfrm>
        </p:spPr>
        <p:txBody>
          <a:bodyPr wrap="square" anchor="ctr">
            <a:normAutofit/>
          </a:bodyPr>
          <a:lstStyle/>
          <a:p>
            <a:r>
              <a:rPr lang="en-US"/>
              <a:t>Impacts of DAFs for Clubs</a:t>
            </a:r>
            <a:endParaRPr lang="en-US" dirty="0"/>
          </a:p>
        </p:txBody>
      </p:sp>
      <p:sp>
        <p:nvSpPr>
          <p:cNvPr id="3" name="Content Placeholder 2">
            <a:extLst>
              <a:ext uri="{FF2B5EF4-FFF2-40B4-BE49-F238E27FC236}">
                <a16:creationId xmlns:a16="http://schemas.microsoft.com/office/drawing/2014/main" id="{6AB5BBEB-0633-9BC7-E6FF-0D9F75E14EB5}"/>
              </a:ext>
            </a:extLst>
          </p:cNvPr>
          <p:cNvSpPr>
            <a:spLocks noGrp="1"/>
          </p:cNvSpPr>
          <p:nvPr>
            <p:ph idx="1"/>
          </p:nvPr>
        </p:nvSpPr>
        <p:spPr>
          <a:xfrm>
            <a:off x="457200" y="804672"/>
            <a:ext cx="8229600" cy="3672078"/>
          </a:xfrm>
        </p:spPr>
        <p:txBody>
          <a:bodyPr wrap="square" anchor="t">
            <a:normAutofit/>
          </a:bodyPr>
          <a:lstStyle/>
          <a:p>
            <a:pPr>
              <a:lnSpc>
                <a:spcPct val="90000"/>
              </a:lnSpc>
            </a:pPr>
            <a:r>
              <a:rPr lang="en-US" sz="1900" dirty="0"/>
              <a:t>Potential challenges:</a:t>
            </a:r>
          </a:p>
          <a:p>
            <a:pPr lvl="1">
              <a:lnSpc>
                <a:spcPct val="90000"/>
              </a:lnSpc>
            </a:pPr>
            <a:r>
              <a:rPr lang="en-US" sz="1900" dirty="0">
                <a:latin typeface="Calibri"/>
                <a:ea typeface="Calibri"/>
                <a:cs typeface="Calibri"/>
              </a:rPr>
              <a:t>Relationship with donor now includes a 3rd party – the DAF sponsor.</a:t>
            </a:r>
          </a:p>
          <a:p>
            <a:pPr lvl="1">
              <a:lnSpc>
                <a:spcPct val="90000"/>
              </a:lnSpc>
            </a:pPr>
            <a:r>
              <a:rPr lang="en-US" sz="1900" dirty="0">
                <a:latin typeface="Calibri"/>
                <a:ea typeface="Calibri"/>
                <a:cs typeface="Calibri"/>
              </a:rPr>
              <a:t>Donor advises the distributions – but doesn't technically control them (though rare for a DAF to not follow donor's intent)</a:t>
            </a:r>
          </a:p>
          <a:p>
            <a:pPr lvl="1">
              <a:lnSpc>
                <a:spcPct val="90000"/>
              </a:lnSpc>
            </a:pPr>
            <a:r>
              <a:rPr lang="en-US" sz="1900" dirty="0">
                <a:latin typeface="Calibri"/>
                <a:ea typeface="Calibri"/>
                <a:cs typeface="Calibri"/>
              </a:rPr>
              <a:t>DAF sponsors vary- some push donors to distribute funds more quickly; others do not (and may not be incentivized to do so as they are paid based on assets under management)</a:t>
            </a:r>
          </a:p>
          <a:p>
            <a:pPr>
              <a:lnSpc>
                <a:spcPct val="90000"/>
              </a:lnSpc>
            </a:pPr>
            <a:r>
              <a:rPr lang="en-US" sz="1900" dirty="0"/>
              <a:t>Potential opportunities:</a:t>
            </a:r>
          </a:p>
          <a:p>
            <a:pPr lvl="1">
              <a:lnSpc>
                <a:spcPct val="90000"/>
              </a:lnSpc>
            </a:pPr>
            <a:r>
              <a:rPr lang="en-US" sz="1900" dirty="0">
                <a:latin typeface="Calibri"/>
                <a:ea typeface="Calibri"/>
                <a:cs typeface="Calibri"/>
              </a:rPr>
              <a:t>Targeted work with engaged DAF sponsors to encourage more DAFs to contribute to your Club</a:t>
            </a:r>
          </a:p>
          <a:p>
            <a:pPr lvl="1">
              <a:lnSpc>
                <a:spcPct val="90000"/>
              </a:lnSpc>
            </a:pPr>
            <a:r>
              <a:rPr lang="en-US" sz="1900" dirty="0">
                <a:latin typeface="Calibri"/>
                <a:ea typeface="Calibri"/>
                <a:cs typeface="Calibri"/>
              </a:rPr>
              <a:t>Donors to DAFs will receive tax savings- opportunity to approach about investing those savings in your Club</a:t>
            </a:r>
          </a:p>
          <a:p>
            <a:pPr marL="457200" lvl="1" indent="0">
              <a:lnSpc>
                <a:spcPct val="90000"/>
              </a:lnSpc>
              <a:buNone/>
            </a:pPr>
            <a:endParaRPr lang="en-US" sz="1900" dirty="0"/>
          </a:p>
        </p:txBody>
      </p:sp>
      <p:sp>
        <p:nvSpPr>
          <p:cNvPr id="4" name="Slide Number Placeholder 3">
            <a:extLst>
              <a:ext uri="{FF2B5EF4-FFF2-40B4-BE49-F238E27FC236}">
                <a16:creationId xmlns:a16="http://schemas.microsoft.com/office/drawing/2014/main" id="{C0D74AE2-ADDB-5696-55F0-69F1B28C194B}"/>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10</a:t>
            </a:fld>
            <a:endParaRPr lang="en-US"/>
          </a:p>
        </p:txBody>
      </p:sp>
    </p:spTree>
    <p:extLst>
      <p:ext uri="{BB962C8B-B14F-4D97-AF65-F5344CB8AC3E}">
        <p14:creationId xmlns:p14="http://schemas.microsoft.com/office/powerpoint/2010/main" val="357025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C655-4DAB-6224-8248-55D32838944F}"/>
              </a:ext>
            </a:extLst>
          </p:cNvPr>
          <p:cNvSpPr>
            <a:spLocks noGrp="1"/>
          </p:cNvSpPr>
          <p:nvPr>
            <p:ph type="title"/>
          </p:nvPr>
        </p:nvSpPr>
        <p:spPr>
          <a:xfrm>
            <a:off x="457200" y="325813"/>
            <a:ext cx="8229600" cy="685800"/>
          </a:xfrm>
        </p:spPr>
        <p:txBody>
          <a:bodyPr wrap="square" anchor="ctr">
            <a:normAutofit/>
          </a:bodyPr>
          <a:lstStyle/>
          <a:p>
            <a:r>
              <a:rPr lang="en-US" sz="3000"/>
              <a:t>Club Accounting Reminders re: DAF contributions</a:t>
            </a:r>
          </a:p>
        </p:txBody>
      </p:sp>
      <p:sp>
        <p:nvSpPr>
          <p:cNvPr id="10" name="Text Placeholder 3">
            <a:extLst>
              <a:ext uri="{FF2B5EF4-FFF2-40B4-BE49-F238E27FC236}">
                <a16:creationId xmlns:a16="http://schemas.microsoft.com/office/drawing/2014/main" id="{3450DC27-24C0-B818-F596-0E5A40D231F7}"/>
              </a:ext>
            </a:extLst>
          </p:cNvPr>
          <p:cNvSpPr>
            <a:spLocks noGrp="1"/>
          </p:cNvSpPr>
          <p:nvPr>
            <p:ph type="body" sz="quarter" idx="11"/>
          </p:nvPr>
        </p:nvSpPr>
        <p:spPr>
          <a:xfrm>
            <a:off x="457199" y="210312"/>
            <a:ext cx="8229600" cy="255868"/>
          </a:xfrm>
        </p:spPr>
        <p:txBody>
          <a:bodyPr/>
          <a:lstStyle/>
          <a:p>
            <a:endParaRPr lang="en-US"/>
          </a:p>
        </p:txBody>
      </p:sp>
      <p:sp>
        <p:nvSpPr>
          <p:cNvPr id="4" name="Slide Number Placeholder 3">
            <a:extLst>
              <a:ext uri="{FF2B5EF4-FFF2-40B4-BE49-F238E27FC236}">
                <a16:creationId xmlns:a16="http://schemas.microsoft.com/office/drawing/2014/main" id="{F616BBBB-2310-09B3-0629-A1E24C06A431}"/>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11</a:t>
            </a:fld>
            <a:endParaRPr lang="en-US"/>
          </a:p>
        </p:txBody>
      </p:sp>
      <p:graphicFrame>
        <p:nvGraphicFramePr>
          <p:cNvPr id="6" name="Content Placeholder 2">
            <a:extLst>
              <a:ext uri="{FF2B5EF4-FFF2-40B4-BE49-F238E27FC236}">
                <a16:creationId xmlns:a16="http://schemas.microsoft.com/office/drawing/2014/main" id="{5A239B7F-9E96-96B0-2CE2-686CCD06BDE4}"/>
              </a:ext>
            </a:extLst>
          </p:cNvPr>
          <p:cNvGraphicFramePr>
            <a:graphicFrameLocks noGrp="1"/>
          </p:cNvGraphicFramePr>
          <p:nvPr>
            <p:ph idx="1"/>
            <p:extLst>
              <p:ext uri="{D42A27DB-BD31-4B8C-83A1-F6EECF244321}">
                <p14:modId xmlns:p14="http://schemas.microsoft.com/office/powerpoint/2010/main" val="4197503183"/>
              </p:ext>
            </p:extLst>
          </p:nvPr>
        </p:nvGraphicFramePr>
        <p:xfrm>
          <a:off x="457200" y="1085850"/>
          <a:ext cx="8229600" cy="3426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8692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8E23-ABD2-081A-AB5F-7BED4F8882AD}"/>
              </a:ext>
            </a:extLst>
          </p:cNvPr>
          <p:cNvSpPr>
            <a:spLocks noGrp="1"/>
          </p:cNvSpPr>
          <p:nvPr>
            <p:ph type="title"/>
          </p:nvPr>
        </p:nvSpPr>
        <p:spPr/>
        <p:txBody>
          <a:bodyPr/>
          <a:lstStyle/>
          <a:p>
            <a:r>
              <a:rPr lang="en-US" dirty="0"/>
              <a:t>Corporate Contribution – Deduction Changes</a:t>
            </a:r>
          </a:p>
        </p:txBody>
      </p:sp>
      <p:sp>
        <p:nvSpPr>
          <p:cNvPr id="3" name="Content Placeholder 2">
            <a:extLst>
              <a:ext uri="{FF2B5EF4-FFF2-40B4-BE49-F238E27FC236}">
                <a16:creationId xmlns:a16="http://schemas.microsoft.com/office/drawing/2014/main" id="{955BE415-BA07-F3BA-6F73-1F81EF6949FF}"/>
              </a:ext>
            </a:extLst>
          </p:cNvPr>
          <p:cNvSpPr>
            <a:spLocks noGrp="1"/>
          </p:cNvSpPr>
          <p:nvPr>
            <p:ph idx="1"/>
          </p:nvPr>
        </p:nvSpPr>
        <p:spPr/>
        <p:txBody>
          <a:bodyPr/>
          <a:lstStyle/>
          <a:p>
            <a:r>
              <a:rPr lang="en-US" sz="1800" dirty="0">
                <a:latin typeface="Calibri"/>
                <a:ea typeface="Calibri"/>
                <a:cs typeface="Calibri"/>
              </a:rPr>
              <a:t>New 1% Floor on Charitable Contribution Deductions</a:t>
            </a:r>
            <a:endParaRPr lang="en-US" sz="1800" dirty="0">
              <a:ea typeface="Calibri"/>
            </a:endParaRPr>
          </a:p>
          <a:p>
            <a:endParaRPr lang="en-US" sz="1800" dirty="0">
              <a:latin typeface="Calibri"/>
              <a:ea typeface="Calibri"/>
              <a:cs typeface="Calibri"/>
            </a:endParaRPr>
          </a:p>
          <a:p>
            <a:r>
              <a:rPr lang="en-US" sz="1600" dirty="0">
                <a:latin typeface="Calibri"/>
                <a:ea typeface="Calibri"/>
                <a:cs typeface="Calibri"/>
              </a:rPr>
              <a:t>EXAMPLE:</a:t>
            </a:r>
            <a:endParaRPr lang="en-US" sz="1600" dirty="0">
              <a:ea typeface="Calibri"/>
            </a:endParaRPr>
          </a:p>
          <a:p>
            <a:pPr lvl="1">
              <a:buFont typeface="Arial" panose="02070309020205020404" pitchFamily="49" charset="0"/>
              <a:buChar char="•"/>
            </a:pPr>
            <a:r>
              <a:rPr lang="en-US" sz="1400" dirty="0">
                <a:latin typeface="Roboto"/>
                <a:ea typeface="Roboto"/>
                <a:cs typeface="Roboto"/>
              </a:rPr>
              <a:t>A corporation with a taxable income of $1 million.</a:t>
            </a:r>
            <a:endParaRPr lang="en-US" sz="1400" dirty="0">
              <a:ea typeface="Calibri"/>
            </a:endParaRPr>
          </a:p>
          <a:p>
            <a:pPr lvl="1">
              <a:buFont typeface="Arial" panose="020B0604020202020204" pitchFamily="34" charset="0"/>
              <a:buChar char="•"/>
            </a:pPr>
            <a:r>
              <a:rPr lang="en-US" sz="1400" dirty="0">
                <a:latin typeface="Roboto"/>
                <a:ea typeface="Roboto"/>
                <a:cs typeface="Roboto"/>
              </a:rPr>
              <a:t>The 1% floor would be $10,000, meaning the corporation can only deduct charitable contributions that exceed $10,000</a:t>
            </a:r>
            <a:endParaRPr lang="en-US" sz="1400" dirty="0">
              <a:ea typeface="Calibri"/>
            </a:endParaRPr>
          </a:p>
          <a:p>
            <a:pPr lvl="1">
              <a:buFont typeface="Arial" panose="02070309020205020404" pitchFamily="49" charset="0"/>
              <a:buChar char="•"/>
            </a:pPr>
            <a:r>
              <a:rPr lang="en-US" sz="1400" dirty="0">
                <a:latin typeface="Roboto"/>
                <a:ea typeface="Roboto"/>
                <a:cs typeface="Roboto"/>
              </a:rPr>
              <a:t>The total deductible amount remains capped at 10% of taxable income, which would be $100,000.</a:t>
            </a:r>
          </a:p>
          <a:p>
            <a:pPr lvl="1">
              <a:buFont typeface="Arial" panose="02070309020205020404" pitchFamily="49" charset="0"/>
              <a:buChar char="•"/>
            </a:pPr>
            <a:r>
              <a:rPr lang="en-US" sz="1400" dirty="0">
                <a:solidFill>
                  <a:srgbClr val="414142"/>
                </a:solidFill>
                <a:latin typeface="Roboto"/>
                <a:ea typeface="Roboto"/>
                <a:cs typeface="Roboto"/>
              </a:rPr>
              <a:t>Any contributions below the threshold are not deductible and can be carried forward for up to 5 years.</a:t>
            </a:r>
          </a:p>
          <a:p>
            <a:pPr lvl="1">
              <a:buFont typeface="Arial" panose="02070309020205020404" pitchFamily="49" charset="0"/>
              <a:buChar char="•"/>
            </a:pPr>
            <a:endParaRPr lang="en-US" sz="1400" dirty="0">
              <a:solidFill>
                <a:srgbClr val="414142"/>
              </a:solidFill>
              <a:latin typeface="Roboto"/>
              <a:ea typeface="Roboto"/>
              <a:cs typeface="Roboto"/>
            </a:endParaRPr>
          </a:p>
          <a:p>
            <a:pPr marL="57150" indent="0">
              <a:buNone/>
            </a:pPr>
            <a:r>
              <a:rPr lang="en-US" sz="1600" i="1" dirty="0">
                <a:solidFill>
                  <a:srgbClr val="FF0000"/>
                </a:solidFill>
                <a:latin typeface="Calibri"/>
                <a:ea typeface="Calibri"/>
                <a:cs typeface="Calibri"/>
              </a:rPr>
              <a:t>There is a risk that some companies (motivated by tax benefits) may scale back routine donations. In outreach to corporate partners, acknowledge the new limit and propose larger, planned gifts (or multi-year pledges) that meet the 1% threshold for deductibility.</a:t>
            </a:r>
            <a:endParaRPr lang="en-US" sz="1600" i="1" dirty="0">
              <a:solidFill>
                <a:srgbClr val="FF0000"/>
              </a:solidFill>
              <a:latin typeface="Roboto"/>
              <a:ea typeface="Roboto"/>
              <a:cs typeface="Roboto"/>
            </a:endParaRPr>
          </a:p>
          <a:p>
            <a:endParaRPr lang="en-US" sz="1000" b="1" u="sng" dirty="0">
              <a:solidFill>
                <a:srgbClr val="3C51B4"/>
              </a:solidFill>
              <a:latin typeface="Roboto"/>
              <a:ea typeface="Roboto"/>
              <a:cs typeface="Roboto"/>
            </a:endParaRPr>
          </a:p>
          <a:p>
            <a:endParaRPr lang="en-US" dirty="0">
              <a:ea typeface="Calibri"/>
            </a:endParaRPr>
          </a:p>
          <a:p>
            <a:endParaRPr lang="en-US" dirty="0">
              <a:ea typeface="Calibri"/>
            </a:endParaRPr>
          </a:p>
          <a:p>
            <a:endParaRPr lang="en-US" dirty="0">
              <a:ea typeface="Calibri"/>
            </a:endParaRPr>
          </a:p>
          <a:p>
            <a:endParaRPr lang="en-US" dirty="0">
              <a:ea typeface="Calibri"/>
            </a:endParaRPr>
          </a:p>
          <a:p>
            <a:endParaRPr lang="en-US" dirty="0">
              <a:ea typeface="Calibri"/>
            </a:endParaRPr>
          </a:p>
          <a:p>
            <a:endParaRPr lang="en-US" dirty="0">
              <a:ea typeface="Calibri"/>
            </a:endParaRPr>
          </a:p>
        </p:txBody>
      </p:sp>
      <p:sp>
        <p:nvSpPr>
          <p:cNvPr id="4" name="Slide Number Placeholder 3">
            <a:extLst>
              <a:ext uri="{FF2B5EF4-FFF2-40B4-BE49-F238E27FC236}">
                <a16:creationId xmlns:a16="http://schemas.microsoft.com/office/drawing/2014/main" id="{CF03D5D5-6D1C-F0E3-300C-F2F13BB15EE8}"/>
              </a:ext>
            </a:extLst>
          </p:cNvPr>
          <p:cNvSpPr>
            <a:spLocks noGrp="1"/>
          </p:cNvSpPr>
          <p:nvPr>
            <p:ph type="sldNum" sz="quarter" idx="4"/>
          </p:nvPr>
        </p:nvSpPr>
        <p:spPr/>
        <p:txBody>
          <a:bodyPr/>
          <a:lstStyle/>
          <a:p>
            <a:fld id="{6DAB3F6F-6A30-410C-8DAB-3E7769D71CBC}" type="slidenum">
              <a:rPr lang="en-US" smtClean="0"/>
              <a:pPr/>
              <a:t>12</a:t>
            </a:fld>
            <a:endParaRPr lang="en-US"/>
          </a:p>
        </p:txBody>
      </p:sp>
    </p:spTree>
    <p:extLst>
      <p:ext uri="{BB962C8B-B14F-4D97-AF65-F5344CB8AC3E}">
        <p14:creationId xmlns:p14="http://schemas.microsoft.com/office/powerpoint/2010/main" val="2433931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0BD43-BDE6-C5B3-3CA9-AAD81D476DB0}"/>
              </a:ext>
            </a:extLst>
          </p:cNvPr>
          <p:cNvSpPr>
            <a:spLocks noGrp="1"/>
          </p:cNvSpPr>
          <p:nvPr>
            <p:ph type="title"/>
          </p:nvPr>
        </p:nvSpPr>
        <p:spPr/>
        <p:txBody>
          <a:bodyPr/>
          <a:lstStyle/>
          <a:p>
            <a:r>
              <a:rPr lang="en-US" dirty="0">
                <a:latin typeface="Calibri"/>
                <a:ea typeface="Calibri"/>
                <a:cs typeface="Calibri"/>
              </a:rPr>
              <a:t>Charitable Giving &amp; Sponsorship Considerations</a:t>
            </a:r>
            <a:endParaRPr lang="en-US" dirty="0"/>
          </a:p>
        </p:txBody>
      </p:sp>
      <p:sp>
        <p:nvSpPr>
          <p:cNvPr id="3" name="Content Placeholder 2">
            <a:extLst>
              <a:ext uri="{FF2B5EF4-FFF2-40B4-BE49-F238E27FC236}">
                <a16:creationId xmlns:a16="http://schemas.microsoft.com/office/drawing/2014/main" id="{02093C0E-071B-19CD-E2D0-B224002D6B4F}"/>
              </a:ext>
            </a:extLst>
          </p:cNvPr>
          <p:cNvSpPr>
            <a:spLocks noGrp="1"/>
          </p:cNvSpPr>
          <p:nvPr>
            <p:ph idx="1"/>
          </p:nvPr>
        </p:nvSpPr>
        <p:spPr/>
        <p:txBody>
          <a:bodyPr/>
          <a:lstStyle/>
          <a:p>
            <a:r>
              <a:rPr lang="en-US" sz="1800" dirty="0">
                <a:solidFill>
                  <a:srgbClr val="333333"/>
                </a:solidFill>
                <a:latin typeface="Calibri"/>
                <a:ea typeface="Calibri"/>
                <a:cs typeface="Calibri"/>
              </a:rPr>
              <a:t>Corporate sponsorship arrangements are still a viable business alternative that provides a charity with funding and provides positive business exposure (e.g., corporate branding for the corporate sponsor.)</a:t>
            </a:r>
            <a:endParaRPr lang="en-US" sz="1800" dirty="0">
              <a:solidFill>
                <a:srgbClr val="414142"/>
              </a:solidFill>
              <a:latin typeface="Calibri"/>
              <a:ea typeface="Calibri"/>
              <a:cs typeface="Calibri"/>
            </a:endParaRPr>
          </a:p>
          <a:p>
            <a:endParaRPr lang="en-US" sz="1800" dirty="0">
              <a:solidFill>
                <a:srgbClr val="414142"/>
              </a:solidFill>
              <a:latin typeface="Calibri"/>
              <a:ea typeface="Calibri"/>
              <a:cs typeface="Calibri"/>
            </a:endParaRPr>
          </a:p>
          <a:p>
            <a:r>
              <a:rPr lang="en-US" sz="1800" dirty="0">
                <a:solidFill>
                  <a:srgbClr val="414142"/>
                </a:solidFill>
                <a:latin typeface="Calibri"/>
                <a:ea typeface="Calibri"/>
                <a:cs typeface="Calibri"/>
              </a:rPr>
              <a:t>It is important to note there were no changes to sponsorship payment deductibility</a:t>
            </a:r>
            <a:endParaRPr lang="en-US" sz="1800" dirty="0">
              <a:ea typeface="Calibri"/>
            </a:endParaRPr>
          </a:p>
          <a:p>
            <a:endParaRPr lang="en-US" sz="1800" dirty="0">
              <a:solidFill>
                <a:srgbClr val="414142"/>
              </a:solidFill>
              <a:latin typeface="Calibri"/>
              <a:ea typeface="Calibri"/>
              <a:cs typeface="Calibri"/>
            </a:endParaRPr>
          </a:p>
          <a:p>
            <a:r>
              <a:rPr lang="en-US" sz="1800" dirty="0">
                <a:solidFill>
                  <a:srgbClr val="414142"/>
                </a:solidFill>
                <a:latin typeface="Calibri"/>
                <a:ea typeface="Calibri"/>
                <a:cs typeface="Calibri"/>
              </a:rPr>
              <a:t>Payments should be considered in contribution planning — as they could be deductible as business expenses under IRC Section 162.</a:t>
            </a:r>
          </a:p>
          <a:p>
            <a:endParaRPr lang="en-US" sz="1800" dirty="0">
              <a:solidFill>
                <a:srgbClr val="414142"/>
              </a:solidFill>
              <a:latin typeface="Calibri"/>
              <a:ea typeface="Calibri"/>
              <a:cs typeface="Calibri"/>
            </a:endParaRPr>
          </a:p>
          <a:p>
            <a:r>
              <a:rPr lang="en-US" sz="1800" dirty="0">
                <a:solidFill>
                  <a:srgbClr val="414142"/>
                </a:solidFill>
                <a:latin typeface="Calibri"/>
                <a:ea typeface="Calibri"/>
                <a:cs typeface="Calibri"/>
              </a:rPr>
              <a:t>Understand possible UBTI / advertising considerations</a:t>
            </a:r>
          </a:p>
        </p:txBody>
      </p:sp>
      <p:sp>
        <p:nvSpPr>
          <p:cNvPr id="4" name="Slide Number Placeholder 3">
            <a:extLst>
              <a:ext uri="{FF2B5EF4-FFF2-40B4-BE49-F238E27FC236}">
                <a16:creationId xmlns:a16="http://schemas.microsoft.com/office/drawing/2014/main" id="{C02F1F8C-DBD5-21B5-2090-6C27A384F2C8}"/>
              </a:ext>
            </a:extLst>
          </p:cNvPr>
          <p:cNvSpPr>
            <a:spLocks noGrp="1"/>
          </p:cNvSpPr>
          <p:nvPr>
            <p:ph type="sldNum" sz="quarter" idx="4"/>
          </p:nvPr>
        </p:nvSpPr>
        <p:spPr/>
        <p:txBody>
          <a:bodyPr/>
          <a:lstStyle/>
          <a:p>
            <a:fld id="{6DAB3F6F-6A30-410C-8DAB-3E7769D71CBC}" type="slidenum">
              <a:rPr lang="en-US" smtClean="0"/>
              <a:pPr/>
              <a:t>13</a:t>
            </a:fld>
            <a:endParaRPr lang="en-US"/>
          </a:p>
        </p:txBody>
      </p:sp>
    </p:spTree>
    <p:extLst>
      <p:ext uri="{BB962C8B-B14F-4D97-AF65-F5344CB8AC3E}">
        <p14:creationId xmlns:p14="http://schemas.microsoft.com/office/powerpoint/2010/main" val="420259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5662-3A5E-4C73-48D2-C1CB640219FE}"/>
              </a:ext>
            </a:extLst>
          </p:cNvPr>
          <p:cNvSpPr>
            <a:spLocks noGrp="1"/>
          </p:cNvSpPr>
          <p:nvPr>
            <p:ph type="ctrTitle"/>
          </p:nvPr>
        </p:nvSpPr>
        <p:spPr/>
        <p:txBody>
          <a:bodyPr/>
          <a:lstStyle/>
          <a:p>
            <a:r>
              <a:rPr lang="en-US" dirty="0"/>
              <a:t>Other Relevant OBBBA Changes</a:t>
            </a:r>
          </a:p>
        </p:txBody>
      </p:sp>
      <p:sp>
        <p:nvSpPr>
          <p:cNvPr id="3" name="Subtitle 2">
            <a:extLst>
              <a:ext uri="{FF2B5EF4-FFF2-40B4-BE49-F238E27FC236}">
                <a16:creationId xmlns:a16="http://schemas.microsoft.com/office/drawing/2014/main" id="{2B4FB6A7-6713-A9F8-42E3-EF4C7B7791D3}"/>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AC193627-E055-BEAA-FD75-A4FCC3BABB92}"/>
              </a:ext>
            </a:extLst>
          </p:cNvPr>
          <p:cNvSpPr>
            <a:spLocks noGrp="1"/>
          </p:cNvSpPr>
          <p:nvPr>
            <p:ph type="sldNum" sz="quarter" idx="4"/>
          </p:nvPr>
        </p:nvSpPr>
        <p:spPr/>
        <p:txBody>
          <a:bodyPr/>
          <a:lstStyle/>
          <a:p>
            <a:fld id="{6DAB3F6F-6A30-410C-8DAB-3E7769D71CBC}" type="slidenum">
              <a:rPr lang="en-US" smtClean="0"/>
              <a:pPr/>
              <a:t>14</a:t>
            </a:fld>
            <a:endParaRPr lang="en-US"/>
          </a:p>
        </p:txBody>
      </p:sp>
    </p:spTree>
    <p:extLst>
      <p:ext uri="{BB962C8B-B14F-4D97-AF65-F5344CB8AC3E}">
        <p14:creationId xmlns:p14="http://schemas.microsoft.com/office/powerpoint/2010/main" val="4060314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8637-AAD4-B1D2-502A-D679B03DAE7B}"/>
              </a:ext>
            </a:extLst>
          </p:cNvPr>
          <p:cNvSpPr>
            <a:spLocks noGrp="1"/>
          </p:cNvSpPr>
          <p:nvPr>
            <p:ph type="title"/>
          </p:nvPr>
        </p:nvSpPr>
        <p:spPr>
          <a:xfrm>
            <a:off x="457200" y="144838"/>
            <a:ext cx="8229600" cy="685800"/>
          </a:xfrm>
        </p:spPr>
        <p:txBody>
          <a:bodyPr wrap="square" anchor="ctr">
            <a:normAutofit/>
          </a:bodyPr>
          <a:lstStyle/>
          <a:p>
            <a:r>
              <a:rPr lang="en-US" dirty="0"/>
              <a:t>New Overtime Tax Deduction</a:t>
            </a:r>
          </a:p>
        </p:txBody>
      </p:sp>
      <p:graphicFrame>
        <p:nvGraphicFramePr>
          <p:cNvPr id="25" name="Content Placeholder 2">
            <a:extLst>
              <a:ext uri="{FF2B5EF4-FFF2-40B4-BE49-F238E27FC236}">
                <a16:creationId xmlns:a16="http://schemas.microsoft.com/office/drawing/2014/main" id="{55C84C18-F02F-9607-8451-88BFD4D40982}"/>
              </a:ext>
            </a:extLst>
          </p:cNvPr>
          <p:cNvGraphicFramePr>
            <a:graphicFrameLocks noGrp="1"/>
          </p:cNvGraphicFramePr>
          <p:nvPr>
            <p:ph idx="1"/>
            <p:extLst>
              <p:ext uri="{D42A27DB-BD31-4B8C-83A1-F6EECF244321}">
                <p14:modId xmlns:p14="http://schemas.microsoft.com/office/powerpoint/2010/main" val="2439901731"/>
              </p:ext>
            </p:extLst>
          </p:nvPr>
        </p:nvGraphicFramePr>
        <p:xfrm>
          <a:off x="457200" y="804863"/>
          <a:ext cx="8229600" cy="36718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Slide Number Placeholder 3">
            <a:extLst>
              <a:ext uri="{FF2B5EF4-FFF2-40B4-BE49-F238E27FC236}">
                <a16:creationId xmlns:a16="http://schemas.microsoft.com/office/drawing/2014/main" id="{CB622C91-9B71-A3AA-3D9E-F50999FC1296}"/>
              </a:ext>
            </a:extLst>
          </p:cNvPr>
          <p:cNvSpPr>
            <a:spLocks noGrp="1"/>
          </p:cNvSpPr>
          <p:nvPr>
            <p:ph type="sldNum" sz="quarter" idx="4"/>
          </p:nvPr>
        </p:nvSpPr>
        <p:spPr>
          <a:xfrm>
            <a:off x="8572280" y="4670591"/>
            <a:ext cx="395782" cy="342900"/>
          </a:xfrm>
        </p:spPr>
        <p:txBody>
          <a:bodyPr anchor="ctr">
            <a:normAutofit/>
          </a:bodyPr>
          <a:lstStyle/>
          <a:p>
            <a:fld id="{6DAB3F6F-6A30-410C-8DAB-3E7769D71CBC}" type="slidenum">
              <a:rPr lang="en-US" smtClean="0"/>
              <a:pPr/>
              <a:t>15</a:t>
            </a:fld>
            <a:endParaRPr lang="en-US"/>
          </a:p>
        </p:txBody>
      </p:sp>
    </p:spTree>
    <p:custDataLst>
      <p:custData r:id="rId1"/>
      <p:custData r:id="rId2"/>
    </p:custDataLst>
    <p:extLst>
      <p:ext uri="{BB962C8B-B14F-4D97-AF65-F5344CB8AC3E}">
        <p14:creationId xmlns:p14="http://schemas.microsoft.com/office/powerpoint/2010/main" val="91907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7123-F194-1AC5-D714-E08E97788CF7}"/>
              </a:ext>
            </a:extLst>
          </p:cNvPr>
          <p:cNvSpPr>
            <a:spLocks noGrp="1"/>
          </p:cNvSpPr>
          <p:nvPr>
            <p:ph type="title"/>
          </p:nvPr>
        </p:nvSpPr>
        <p:spPr>
          <a:xfrm>
            <a:off x="457200" y="144837"/>
            <a:ext cx="8229600" cy="854403"/>
          </a:xfrm>
        </p:spPr>
        <p:txBody>
          <a:bodyPr/>
          <a:lstStyle/>
          <a:p>
            <a:r>
              <a:rPr lang="en-US" dirty="0"/>
              <a:t>Overtime Tax Deduction and 1099 Update</a:t>
            </a:r>
          </a:p>
        </p:txBody>
      </p:sp>
      <p:sp>
        <p:nvSpPr>
          <p:cNvPr id="3" name="Content Placeholder 2">
            <a:extLst>
              <a:ext uri="{FF2B5EF4-FFF2-40B4-BE49-F238E27FC236}">
                <a16:creationId xmlns:a16="http://schemas.microsoft.com/office/drawing/2014/main" id="{1158F1D1-B784-7DEE-01BC-7790C0B4D2D6}"/>
              </a:ext>
            </a:extLst>
          </p:cNvPr>
          <p:cNvSpPr>
            <a:spLocks noGrp="1"/>
          </p:cNvSpPr>
          <p:nvPr>
            <p:ph idx="1"/>
          </p:nvPr>
        </p:nvSpPr>
        <p:spPr>
          <a:xfrm>
            <a:off x="457200" y="1074656"/>
            <a:ext cx="8229600" cy="3402094"/>
          </a:xfrm>
        </p:spPr>
        <p:txBody>
          <a:bodyPr/>
          <a:lstStyle/>
          <a:p>
            <a:r>
              <a:rPr lang="en-US" sz="2000" dirty="0"/>
              <a:t>Employees receive their overtime pay as usual through their paycheck. The tax benefit comes later, when filing their annual tax return, by deducting the premium portion of qualified overtime from their taxable income using the data reported on their W-2.</a:t>
            </a:r>
          </a:p>
          <a:p>
            <a:r>
              <a:rPr lang="en-US" sz="2000" dirty="0"/>
              <a:t>The deduction is applied when employees file their </a:t>
            </a:r>
            <a:r>
              <a:rPr lang="en-US" sz="2000" b="1" dirty="0"/>
              <a:t>Form 1040</a:t>
            </a:r>
            <a:r>
              <a:rPr lang="en-US" sz="2000" dirty="0"/>
              <a:t>, potentially lowering their overall federal tax liability or increasing their refund.</a:t>
            </a:r>
          </a:p>
          <a:p>
            <a:pPr marL="0" indent="0">
              <a:buNone/>
            </a:pPr>
            <a:endParaRPr lang="en-US" sz="2000" dirty="0"/>
          </a:p>
          <a:p>
            <a:pPr marL="0" indent="0">
              <a:buNone/>
            </a:pPr>
            <a:r>
              <a:rPr lang="en-US" sz="2200" dirty="0"/>
              <a:t>Form 1099 threshold for non-employees:</a:t>
            </a:r>
          </a:p>
          <a:p>
            <a:r>
              <a:rPr lang="en-US" sz="2000" dirty="0"/>
              <a:t>Starting in 2026, the threshold rises from $600 to $2,000, adjusted annually for inflation.   1099s filed in Jan 2026 for 2025 follow current rules.</a:t>
            </a:r>
          </a:p>
        </p:txBody>
      </p:sp>
      <p:sp>
        <p:nvSpPr>
          <p:cNvPr id="4" name="Slide Number Placeholder 3">
            <a:extLst>
              <a:ext uri="{FF2B5EF4-FFF2-40B4-BE49-F238E27FC236}">
                <a16:creationId xmlns:a16="http://schemas.microsoft.com/office/drawing/2014/main" id="{BAB1DF37-5E0D-53F1-ADCC-762F985E444A}"/>
              </a:ext>
            </a:extLst>
          </p:cNvPr>
          <p:cNvSpPr>
            <a:spLocks noGrp="1"/>
          </p:cNvSpPr>
          <p:nvPr>
            <p:ph type="sldNum" sz="quarter" idx="4"/>
          </p:nvPr>
        </p:nvSpPr>
        <p:spPr/>
        <p:txBody>
          <a:bodyPr/>
          <a:lstStyle/>
          <a:p>
            <a:fld id="{6DAB3F6F-6A30-410C-8DAB-3E7769D71CBC}" type="slidenum">
              <a:rPr lang="en-US" smtClean="0"/>
              <a:pPr/>
              <a:t>16</a:t>
            </a:fld>
            <a:endParaRPr lang="en-US"/>
          </a:p>
        </p:txBody>
      </p:sp>
    </p:spTree>
    <p:extLst>
      <p:ext uri="{BB962C8B-B14F-4D97-AF65-F5344CB8AC3E}">
        <p14:creationId xmlns:p14="http://schemas.microsoft.com/office/powerpoint/2010/main" val="300650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52FFE-ADBE-CE7A-4CE3-F02B8C1910BA}"/>
              </a:ext>
            </a:extLst>
          </p:cNvPr>
          <p:cNvSpPr>
            <a:spLocks noGrp="1"/>
          </p:cNvSpPr>
          <p:nvPr>
            <p:ph type="ctrTitle"/>
          </p:nvPr>
        </p:nvSpPr>
        <p:spPr>
          <a:xfrm>
            <a:off x="772338" y="325761"/>
            <a:ext cx="7599324" cy="663076"/>
          </a:xfrm>
        </p:spPr>
        <p:txBody>
          <a:bodyPr wrap="square" anchor="b">
            <a:normAutofit/>
          </a:bodyPr>
          <a:lstStyle/>
          <a:p>
            <a:pPr>
              <a:lnSpc>
                <a:spcPct val="90000"/>
              </a:lnSpc>
            </a:pPr>
            <a:r>
              <a:rPr lang="en-US" sz="3100"/>
              <a:t>Green Energy Credits – Legislative Changes</a:t>
            </a:r>
          </a:p>
        </p:txBody>
      </p:sp>
      <p:sp>
        <p:nvSpPr>
          <p:cNvPr id="13" name="Text Placeholder 3">
            <a:extLst>
              <a:ext uri="{FF2B5EF4-FFF2-40B4-BE49-F238E27FC236}">
                <a16:creationId xmlns:a16="http://schemas.microsoft.com/office/drawing/2014/main" id="{49A1E3DD-DA9E-0751-086A-1CF1C6347E86}"/>
              </a:ext>
            </a:extLst>
          </p:cNvPr>
          <p:cNvSpPr>
            <a:spLocks noGrp="1"/>
          </p:cNvSpPr>
          <p:nvPr>
            <p:ph type="body" sz="quarter" idx="10"/>
          </p:nvPr>
        </p:nvSpPr>
        <p:spPr>
          <a:xfrm>
            <a:off x="1473201" y="4353183"/>
            <a:ext cx="5783248" cy="527050"/>
          </a:xfrm>
        </p:spPr>
        <p:txBody>
          <a:bodyPr/>
          <a:lstStyle/>
          <a:p>
            <a:endParaRPr lang="en-US"/>
          </a:p>
        </p:txBody>
      </p:sp>
      <p:sp>
        <p:nvSpPr>
          <p:cNvPr id="4" name="Slide Number Placeholder 3" hidden="1">
            <a:extLst>
              <a:ext uri="{FF2B5EF4-FFF2-40B4-BE49-F238E27FC236}">
                <a16:creationId xmlns:a16="http://schemas.microsoft.com/office/drawing/2014/main" id="{B70CD159-5999-DEE0-0E50-F5D5902A47FE}"/>
              </a:ext>
            </a:extLst>
          </p:cNvPr>
          <p:cNvSpPr>
            <a:spLocks noGrp="1"/>
          </p:cNvSpPr>
          <p:nvPr>
            <p:ph type="sldNum" sz="quarter" idx="4294967295"/>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17</a:t>
            </a:fld>
            <a:endParaRPr lang="en-US"/>
          </a:p>
        </p:txBody>
      </p:sp>
      <p:graphicFrame>
        <p:nvGraphicFramePr>
          <p:cNvPr id="10" name="Content Placeholder 6">
            <a:extLst>
              <a:ext uri="{FF2B5EF4-FFF2-40B4-BE49-F238E27FC236}">
                <a16:creationId xmlns:a16="http://schemas.microsoft.com/office/drawing/2014/main" id="{CFF0DB6D-9D9C-032F-C193-D9AE6E7F4EE9}"/>
              </a:ext>
            </a:extLst>
          </p:cNvPr>
          <p:cNvGraphicFramePr>
            <a:graphicFrameLocks/>
          </p:cNvGraphicFramePr>
          <p:nvPr>
            <p:extLst>
              <p:ext uri="{D42A27DB-BD31-4B8C-83A1-F6EECF244321}">
                <p14:modId xmlns:p14="http://schemas.microsoft.com/office/powerpoint/2010/main" val="2763475480"/>
              </p:ext>
            </p:extLst>
          </p:nvPr>
        </p:nvGraphicFramePr>
        <p:xfrm>
          <a:off x="985688" y="1066430"/>
          <a:ext cx="7172621" cy="2633559"/>
        </p:xfrm>
        <a:graphic>
          <a:graphicData uri="http://schemas.openxmlformats.org/drawingml/2006/table">
            <a:tbl>
              <a:tblPr firstRow="1" bandRow="1">
                <a:solidFill>
                  <a:schemeClr val="bg1">
                    <a:lumMod val="95000"/>
                  </a:schemeClr>
                </a:solidFill>
                <a:tableStyleId>{5C22544A-7EE6-4342-B048-85BDC9FD1C3A}</a:tableStyleId>
              </a:tblPr>
              <a:tblGrid>
                <a:gridCol w="3127263">
                  <a:extLst>
                    <a:ext uri="{9D8B030D-6E8A-4147-A177-3AD203B41FA5}">
                      <a16:colId xmlns:a16="http://schemas.microsoft.com/office/drawing/2014/main" val="227216591"/>
                    </a:ext>
                  </a:extLst>
                </a:gridCol>
                <a:gridCol w="4045358">
                  <a:extLst>
                    <a:ext uri="{9D8B030D-6E8A-4147-A177-3AD203B41FA5}">
                      <a16:colId xmlns:a16="http://schemas.microsoft.com/office/drawing/2014/main" val="3454542001"/>
                    </a:ext>
                  </a:extLst>
                </a:gridCol>
              </a:tblGrid>
              <a:tr h="375026">
                <a:tc>
                  <a:txBody>
                    <a:bodyPr/>
                    <a:lstStyle/>
                    <a:p>
                      <a:r>
                        <a:rPr lang="en-US" sz="1400" b="0" cap="none" spc="0" dirty="0">
                          <a:solidFill>
                            <a:schemeClr val="tx1"/>
                          </a:solidFill>
                        </a:rPr>
                        <a:t>Credit</a:t>
                      </a:r>
                    </a:p>
                  </a:txBody>
                  <a:tcPr marL="93876" marR="93876" marT="80677" marB="46938"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1400" b="0" cap="none" spc="0" dirty="0">
                          <a:solidFill>
                            <a:schemeClr val="tx1"/>
                          </a:solidFill>
                        </a:rPr>
                        <a:t>One Big Beautiful Bill</a:t>
                      </a:r>
                    </a:p>
                  </a:txBody>
                  <a:tcPr marL="93876" marR="93876" marT="80677" marB="46938"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409551417"/>
                  </a:ext>
                </a:extLst>
              </a:tr>
              <a:tr h="321241">
                <a:tc>
                  <a:txBody>
                    <a:bodyPr/>
                    <a:lstStyle/>
                    <a:p>
                      <a:r>
                        <a:rPr lang="en-US" sz="1100" b="0" i="0" u="none" strike="noStrike" kern="1200" cap="none" spc="0" dirty="0">
                          <a:solidFill>
                            <a:schemeClr val="tx1"/>
                          </a:solidFill>
                          <a:latin typeface="Calibri"/>
                          <a:ea typeface="+mn-ea"/>
                          <a:cs typeface="+mn-cs"/>
                        </a:rPr>
                        <a:t>Section 45W – Commercial Clean Vehicles</a:t>
                      </a:r>
                    </a:p>
                  </a:txBody>
                  <a:tcPr marL="93876" marR="93876" marT="80677" marB="46938">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pPr lvl="0" algn="l">
                        <a:lnSpc>
                          <a:spcPct val="100000"/>
                        </a:lnSpc>
                        <a:spcBef>
                          <a:spcPts val="0"/>
                        </a:spcBef>
                        <a:spcAft>
                          <a:spcPts val="0"/>
                        </a:spcAft>
                        <a:buNone/>
                      </a:pPr>
                      <a:r>
                        <a:rPr lang="en-US" sz="1100" b="0" i="0" u="none" strike="noStrike" cap="none" spc="0" noProof="0">
                          <a:solidFill>
                            <a:schemeClr val="tx1"/>
                          </a:solidFill>
                          <a:latin typeface="Calibri"/>
                        </a:rPr>
                        <a:t>Repeals credit for vehicles acquired after September 30, 2025.</a:t>
                      </a:r>
                      <a:endParaRPr lang="en-US" sz="1100" cap="none" spc="0">
                        <a:solidFill>
                          <a:schemeClr val="tx1"/>
                        </a:solidFill>
                      </a:endParaRPr>
                    </a:p>
                  </a:txBody>
                  <a:tcPr marL="93876" marR="93876" marT="80677" marB="46938">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57174267"/>
                  </a:ext>
                </a:extLst>
              </a:tr>
              <a:tr h="321241">
                <a:tc>
                  <a:txBody>
                    <a:bodyPr/>
                    <a:lstStyle/>
                    <a:p>
                      <a:pPr lvl="0" algn="l">
                        <a:lnSpc>
                          <a:spcPct val="100000"/>
                        </a:lnSpc>
                        <a:spcBef>
                          <a:spcPts val="0"/>
                        </a:spcBef>
                        <a:spcAft>
                          <a:spcPts val="0"/>
                        </a:spcAft>
                        <a:buNone/>
                      </a:pPr>
                      <a:r>
                        <a:rPr lang="en-US" sz="1100" b="0" i="0" u="none" strike="noStrike" cap="none" spc="0" noProof="0">
                          <a:solidFill>
                            <a:schemeClr val="tx1"/>
                          </a:solidFill>
                          <a:latin typeface="Calibri"/>
                        </a:rPr>
                        <a:t>Section 30C – Alternative Fuel Refueling Credit </a:t>
                      </a:r>
                      <a:endParaRPr lang="en-US" sz="1100" cap="none" spc="0">
                        <a:solidFill>
                          <a:schemeClr val="tx1"/>
                        </a:solidFill>
                      </a:endParaRPr>
                    </a:p>
                  </a:txBody>
                  <a:tcPr marL="93876" marR="93876" marT="80677" marB="46938">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lvl="0" algn="l">
                        <a:lnSpc>
                          <a:spcPct val="100000"/>
                        </a:lnSpc>
                        <a:spcBef>
                          <a:spcPts val="0"/>
                        </a:spcBef>
                        <a:spcAft>
                          <a:spcPts val="0"/>
                        </a:spcAft>
                        <a:buNone/>
                      </a:pPr>
                      <a:r>
                        <a:rPr lang="en-US" sz="1100" b="0" i="0" u="none" strike="noStrike" cap="none" spc="0" noProof="0">
                          <a:solidFill>
                            <a:schemeClr val="tx1"/>
                          </a:solidFill>
                          <a:latin typeface="Calibri"/>
                        </a:rPr>
                        <a:t>Repeals credit for property placed in service after June 30, 2026.</a:t>
                      </a:r>
                      <a:endParaRPr lang="en-US" sz="1100" cap="none" spc="0">
                        <a:solidFill>
                          <a:schemeClr val="tx1"/>
                        </a:solidFill>
                      </a:endParaRPr>
                    </a:p>
                  </a:txBody>
                  <a:tcPr marL="93876" marR="93876" marT="80677" marB="46938">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621962837"/>
                  </a:ext>
                </a:extLst>
              </a:tr>
              <a:tr h="1128014">
                <a:tc>
                  <a:txBody>
                    <a:bodyPr/>
                    <a:lstStyle/>
                    <a:p>
                      <a:pPr lvl="0" algn="l">
                        <a:lnSpc>
                          <a:spcPct val="100000"/>
                        </a:lnSpc>
                        <a:spcBef>
                          <a:spcPts val="0"/>
                        </a:spcBef>
                        <a:spcAft>
                          <a:spcPts val="0"/>
                        </a:spcAft>
                        <a:buNone/>
                      </a:pPr>
                      <a:r>
                        <a:rPr lang="en-US" sz="1100" b="0" i="0" u="none" strike="noStrike" cap="none" spc="0" noProof="0">
                          <a:solidFill>
                            <a:schemeClr val="tx1"/>
                          </a:solidFill>
                          <a:latin typeface="Calibri"/>
                        </a:rPr>
                        <a:t>Section 48E – Clean Electricity Investment Credit</a:t>
                      </a:r>
                      <a:endParaRPr lang="en-US" sz="1100" cap="none" spc="0">
                        <a:solidFill>
                          <a:schemeClr val="tx1"/>
                        </a:solidFill>
                      </a:endParaRPr>
                    </a:p>
                  </a:txBody>
                  <a:tcPr marL="93876" marR="93876" marT="80677" marB="46938">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pPr lvl="0" algn="l">
                        <a:lnSpc>
                          <a:spcPct val="100000"/>
                        </a:lnSpc>
                        <a:spcBef>
                          <a:spcPts val="0"/>
                        </a:spcBef>
                        <a:spcAft>
                          <a:spcPts val="0"/>
                        </a:spcAft>
                        <a:buNone/>
                      </a:pPr>
                      <a:r>
                        <a:rPr lang="en-US" sz="1100" b="0" i="0" u="none" strike="noStrike" cap="none" spc="0" noProof="0">
                          <a:solidFill>
                            <a:schemeClr val="tx1"/>
                          </a:solidFill>
                          <a:latin typeface="Calibri"/>
                        </a:rPr>
                        <a:t>Accelerates the expiration of the tax credit for wind and solar facilities</a:t>
                      </a:r>
                      <a:r>
                        <a:rPr lang="en-US" sz="1100" b="0" i="0" u="none" strike="noStrike" kern="1200" cap="none" spc="0" noProof="0">
                          <a:solidFill>
                            <a:schemeClr val="tx1"/>
                          </a:solidFill>
                          <a:latin typeface="Calibri"/>
                          <a:ea typeface="+mn-ea"/>
                          <a:cs typeface="+mn-cs"/>
                        </a:rPr>
                        <a:t>. For property whose construction began 12 months or more after the date of enactment, the earlier phase out of tax credit applies to property placed in service after December 31, 2027. For property whose construction begins within 12 months of date of enactment, the original phase out rules apply.</a:t>
                      </a:r>
                      <a:endParaRPr lang="en-US" sz="1100" b="0" i="0" u="none" strike="noStrike" kern="1200" cap="none" spc="0">
                        <a:solidFill>
                          <a:schemeClr val="tx1"/>
                        </a:solidFill>
                        <a:latin typeface="Calibri"/>
                        <a:ea typeface="+mn-ea"/>
                        <a:cs typeface="+mn-cs"/>
                      </a:endParaRPr>
                    </a:p>
                  </a:txBody>
                  <a:tcPr marL="93876" marR="93876" marT="80677" marB="46938">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1754199418"/>
                  </a:ext>
                </a:extLst>
              </a:tr>
              <a:tr h="482596">
                <a:tc>
                  <a:txBody>
                    <a:bodyPr/>
                    <a:lstStyle/>
                    <a:p>
                      <a:pPr lvl="0" algn="l">
                        <a:lnSpc>
                          <a:spcPct val="100000"/>
                        </a:lnSpc>
                        <a:spcBef>
                          <a:spcPts val="0"/>
                        </a:spcBef>
                        <a:spcAft>
                          <a:spcPts val="0"/>
                        </a:spcAft>
                        <a:buNone/>
                      </a:pPr>
                      <a:r>
                        <a:rPr lang="en-US" sz="1100" b="0" i="0" u="none" strike="noStrike" cap="none" spc="0" noProof="0">
                          <a:solidFill>
                            <a:schemeClr val="tx1"/>
                          </a:solidFill>
                          <a:latin typeface="Calibri"/>
                        </a:rPr>
                        <a:t>Section 179D – Energy Efficient Commercial Building Deduction </a:t>
                      </a:r>
                      <a:endParaRPr lang="en-US" sz="1100" cap="none" spc="0">
                        <a:solidFill>
                          <a:schemeClr val="tx1"/>
                        </a:solidFill>
                      </a:endParaRPr>
                    </a:p>
                  </a:txBody>
                  <a:tcPr marL="93876" marR="93876" marT="80677" marB="46938">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tc>
                  <a:txBody>
                    <a:bodyPr/>
                    <a:lstStyle/>
                    <a:p>
                      <a:pPr lvl="0" algn="l">
                        <a:lnSpc>
                          <a:spcPct val="100000"/>
                        </a:lnSpc>
                        <a:spcBef>
                          <a:spcPts val="0"/>
                        </a:spcBef>
                        <a:spcAft>
                          <a:spcPts val="0"/>
                        </a:spcAft>
                        <a:buNone/>
                      </a:pPr>
                      <a:r>
                        <a:rPr lang="en-US" sz="1100" b="0" i="0" u="none" strike="noStrike" cap="none" spc="0" noProof="0" dirty="0">
                          <a:solidFill>
                            <a:schemeClr val="tx1"/>
                          </a:solidFill>
                          <a:latin typeface="Calibri"/>
                        </a:rPr>
                        <a:t>Terminates the deduction for property that begins construction more than 12 months after DOE. </a:t>
                      </a:r>
                      <a:endParaRPr lang="en-US" sz="1100" cap="none" spc="0" dirty="0">
                        <a:solidFill>
                          <a:schemeClr val="tx1"/>
                        </a:solidFill>
                      </a:endParaRPr>
                    </a:p>
                  </a:txBody>
                  <a:tcPr marL="93876" marR="93876" marT="80677" marB="46938">
                    <a:lnL w="12700" cmpd="sng">
                      <a:noFill/>
                      <a:prstDash val="solid"/>
                    </a:lnL>
                    <a:lnR w="12700" cmpd="sng">
                      <a:noFill/>
                      <a:prstDash val="solid"/>
                    </a:lnR>
                    <a:lnT w="9525" cap="flat" cmpd="sng" algn="ctr">
                      <a:solidFill>
                        <a:schemeClr val="tx1">
                          <a:lumMod val="50000"/>
                          <a:lumOff val="50000"/>
                        </a:schemeClr>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497885665"/>
                  </a:ext>
                </a:extLst>
              </a:tr>
            </a:tbl>
          </a:graphicData>
        </a:graphic>
      </p:graphicFrame>
    </p:spTree>
    <p:extLst>
      <p:ext uri="{BB962C8B-B14F-4D97-AF65-F5344CB8AC3E}">
        <p14:creationId xmlns:p14="http://schemas.microsoft.com/office/powerpoint/2010/main" val="947301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273A-A435-D574-08F9-373363A7E963}"/>
              </a:ext>
            </a:extLst>
          </p:cNvPr>
          <p:cNvSpPr>
            <a:spLocks noGrp="1"/>
          </p:cNvSpPr>
          <p:nvPr>
            <p:ph type="title"/>
          </p:nvPr>
        </p:nvSpPr>
        <p:spPr/>
        <p:txBody>
          <a:bodyPr wrap="square" anchor="ctr">
            <a:normAutofit/>
          </a:bodyPr>
          <a:lstStyle/>
          <a:p>
            <a:r>
              <a:rPr lang="en-US" dirty="0"/>
              <a:t>Green Energy Credits – Know Your Dates!</a:t>
            </a:r>
          </a:p>
        </p:txBody>
      </p:sp>
      <p:graphicFrame>
        <p:nvGraphicFramePr>
          <p:cNvPr id="6" name="Content Placeholder 2">
            <a:extLst>
              <a:ext uri="{FF2B5EF4-FFF2-40B4-BE49-F238E27FC236}">
                <a16:creationId xmlns:a16="http://schemas.microsoft.com/office/drawing/2014/main" id="{3BECA9E3-5753-2ACF-B3EE-28B4E36FABDF}"/>
              </a:ext>
            </a:extLst>
          </p:cNvPr>
          <p:cNvGraphicFramePr>
            <a:graphicFrameLocks noGrp="1"/>
          </p:cNvGraphicFramePr>
          <p:nvPr>
            <p:ph idx="1"/>
            <p:extLst>
              <p:ext uri="{D42A27DB-BD31-4B8C-83A1-F6EECF244321}">
                <p14:modId xmlns:p14="http://schemas.microsoft.com/office/powerpoint/2010/main" val="1464801217"/>
              </p:ext>
            </p:extLst>
          </p:nvPr>
        </p:nvGraphicFramePr>
        <p:xfrm>
          <a:off x="457200" y="804863"/>
          <a:ext cx="8229600" cy="3671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50C7A69-544D-4957-0E87-6BEBCBA83958}"/>
              </a:ext>
            </a:extLst>
          </p:cNvPr>
          <p:cNvSpPr>
            <a:spLocks noGrp="1"/>
          </p:cNvSpPr>
          <p:nvPr>
            <p:ph type="sldNum" sz="quarter" idx="4"/>
          </p:nvPr>
        </p:nvSpPr>
        <p:spPr/>
        <p:txBody>
          <a:bodyPr anchor="ctr">
            <a:normAutofit/>
          </a:bodyPr>
          <a:lstStyle/>
          <a:p>
            <a:pPr>
              <a:spcAft>
                <a:spcPts val="600"/>
              </a:spcAft>
            </a:pPr>
            <a:fld id="{6DAB3F6F-6A30-410C-8DAB-3E7769D71CBC}" type="slidenum">
              <a:rPr lang="en-US" smtClean="0"/>
              <a:pPr>
                <a:spcAft>
                  <a:spcPts val="600"/>
                </a:spcAft>
              </a:pPr>
              <a:t>18</a:t>
            </a:fld>
            <a:endParaRPr lang="en-US"/>
          </a:p>
        </p:txBody>
      </p:sp>
    </p:spTree>
    <p:extLst>
      <p:ext uri="{BB962C8B-B14F-4D97-AF65-F5344CB8AC3E}">
        <p14:creationId xmlns:p14="http://schemas.microsoft.com/office/powerpoint/2010/main" val="3739602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BE555-8F7F-DD81-50BF-39FDAD024983}"/>
              </a:ext>
            </a:extLst>
          </p:cNvPr>
          <p:cNvSpPr>
            <a:spLocks noGrp="1"/>
          </p:cNvSpPr>
          <p:nvPr>
            <p:ph type="title"/>
          </p:nvPr>
        </p:nvSpPr>
        <p:spPr>
          <a:xfrm>
            <a:off x="457200" y="144838"/>
            <a:ext cx="8229600" cy="685800"/>
          </a:xfrm>
        </p:spPr>
        <p:txBody>
          <a:bodyPr wrap="square" anchor="ctr">
            <a:normAutofit/>
          </a:bodyPr>
          <a:lstStyle/>
          <a:p>
            <a:r>
              <a:rPr lang="en-US" dirty="0"/>
              <a:t>Medicaid and SNAP Changes</a:t>
            </a:r>
          </a:p>
        </p:txBody>
      </p:sp>
      <p:sp>
        <p:nvSpPr>
          <p:cNvPr id="4" name="Slide Number Placeholder 3">
            <a:extLst>
              <a:ext uri="{FF2B5EF4-FFF2-40B4-BE49-F238E27FC236}">
                <a16:creationId xmlns:a16="http://schemas.microsoft.com/office/drawing/2014/main" id="{885102D5-10CF-ABAA-37E2-4C5F72F0E9CF}"/>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19</a:t>
            </a:fld>
            <a:endParaRPr lang="en-US"/>
          </a:p>
        </p:txBody>
      </p:sp>
      <p:graphicFrame>
        <p:nvGraphicFramePr>
          <p:cNvPr id="6" name="Content Placeholder 2">
            <a:extLst>
              <a:ext uri="{FF2B5EF4-FFF2-40B4-BE49-F238E27FC236}">
                <a16:creationId xmlns:a16="http://schemas.microsoft.com/office/drawing/2014/main" id="{1E2803B8-D385-563A-6875-CDD458CDCC77}"/>
              </a:ext>
            </a:extLst>
          </p:cNvPr>
          <p:cNvGraphicFramePr>
            <a:graphicFrameLocks noGrp="1"/>
          </p:cNvGraphicFramePr>
          <p:nvPr>
            <p:ph idx="1"/>
            <p:extLst>
              <p:ext uri="{D42A27DB-BD31-4B8C-83A1-F6EECF244321}">
                <p14:modId xmlns:p14="http://schemas.microsoft.com/office/powerpoint/2010/main" val="3077766438"/>
              </p:ext>
            </p:extLst>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2421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951AA4-0627-29DA-4BA2-88CE3F164CC0}"/>
              </a:ext>
            </a:extLst>
          </p:cNvPr>
          <p:cNvSpPr>
            <a:spLocks noGrp="1"/>
          </p:cNvSpPr>
          <p:nvPr>
            <p:ph type="sldNum" sz="quarter" idx="4"/>
          </p:nvPr>
        </p:nvSpPr>
        <p:spPr/>
        <p:txBody>
          <a:bodyPr/>
          <a:lstStyle/>
          <a:p>
            <a:fld id="{6DAB3F6F-6A30-410C-8DAB-3E7769D71CBC}" type="slidenum">
              <a:rPr lang="en-US" smtClean="0"/>
              <a:pPr/>
              <a:t>2</a:t>
            </a:fld>
            <a:endParaRPr lang="en-US"/>
          </a:p>
        </p:txBody>
      </p:sp>
    </p:spTree>
    <p:custDataLst>
      <p:custData r:id="rId1"/>
      <p:custData r:id="rId2"/>
    </p:custDataLst>
    <p:extLst>
      <p:ext uri="{BB962C8B-B14F-4D97-AF65-F5344CB8AC3E}">
        <p14:creationId xmlns:p14="http://schemas.microsoft.com/office/powerpoint/2010/main" val="1283770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5A8A9BE-5E4A-F58E-2C38-3F8560BD78E3}"/>
              </a:ext>
            </a:extLst>
          </p:cNvPr>
          <p:cNvSpPr>
            <a:spLocks noGrp="1"/>
          </p:cNvSpPr>
          <p:nvPr>
            <p:ph sz="half" idx="2"/>
          </p:nvPr>
        </p:nvSpPr>
        <p:spPr>
          <a:xfrm>
            <a:off x="1380512" y="412230"/>
            <a:ext cx="4892871" cy="2668248"/>
          </a:xfrm>
        </p:spPr>
        <p:txBody>
          <a:bodyPr/>
          <a:lstStyle/>
          <a:p>
            <a:r>
              <a:rPr lang="en-US" dirty="0"/>
              <a:t>Thank you!</a:t>
            </a:r>
          </a:p>
          <a:p>
            <a:r>
              <a:rPr lang="en-US" sz="1600" dirty="0"/>
              <a:t> </a:t>
            </a:r>
            <a:br>
              <a:rPr lang="en-US" dirty="0"/>
            </a:br>
            <a:r>
              <a:rPr lang="en-US" sz="1600" i="0" dirty="0"/>
              <a:t>Robbie Williams, Principal</a:t>
            </a:r>
          </a:p>
          <a:p>
            <a:r>
              <a:rPr lang="en-US" sz="1600" i="0" dirty="0">
                <a:hlinkClick r:id="rId2"/>
              </a:rPr>
              <a:t>robert.williams@CLAconnect.com</a:t>
            </a:r>
            <a:r>
              <a:rPr lang="en-US" sz="1600" i="0" dirty="0"/>
              <a:t> </a:t>
            </a:r>
          </a:p>
          <a:p>
            <a:endParaRPr lang="en-US" sz="1600" i="0" dirty="0"/>
          </a:p>
          <a:p>
            <a:r>
              <a:rPr lang="en-US" sz="1600" i="0" dirty="0"/>
              <a:t>Rob Cappellucci, Principal</a:t>
            </a:r>
          </a:p>
          <a:p>
            <a:r>
              <a:rPr lang="en-US" sz="1600" i="0" dirty="0">
                <a:hlinkClick r:id="rId3"/>
              </a:rPr>
              <a:t>robert.cappellucci@claconnect.com</a:t>
            </a:r>
            <a:r>
              <a:rPr lang="en-US" sz="1600" i="0" dirty="0"/>
              <a:t> </a:t>
            </a:r>
          </a:p>
        </p:txBody>
      </p:sp>
      <p:sp>
        <p:nvSpPr>
          <p:cNvPr id="3" name="Slide Number Placeholder 2">
            <a:extLst>
              <a:ext uri="{FF2B5EF4-FFF2-40B4-BE49-F238E27FC236}">
                <a16:creationId xmlns:a16="http://schemas.microsoft.com/office/drawing/2014/main" id="{00E1C8D8-5927-FAD9-131E-410596C5FD9D}"/>
              </a:ext>
            </a:extLst>
          </p:cNvPr>
          <p:cNvSpPr>
            <a:spLocks noGrp="1"/>
          </p:cNvSpPr>
          <p:nvPr>
            <p:ph type="sldNum" sz="quarter" idx="4"/>
          </p:nvPr>
        </p:nvSpPr>
        <p:spPr/>
        <p:txBody>
          <a:bodyPr/>
          <a:lstStyle/>
          <a:p>
            <a:fld id="{6DAB3F6F-6A30-410C-8DAB-3E7769D71CBC}" type="slidenum">
              <a:rPr lang="en-US" smtClean="0"/>
              <a:pPr/>
              <a:t>20</a:t>
            </a:fld>
            <a:endParaRPr lang="en-US"/>
          </a:p>
        </p:txBody>
      </p:sp>
    </p:spTree>
    <p:extLst>
      <p:ext uri="{BB962C8B-B14F-4D97-AF65-F5344CB8AC3E}">
        <p14:creationId xmlns:p14="http://schemas.microsoft.com/office/powerpoint/2010/main" val="141841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B7F52DD-36E5-D44F-4650-6ACB025F7DC6}"/>
              </a:ext>
            </a:extLst>
          </p:cNvPr>
          <p:cNvPicPr>
            <a:picLocks noGrp="1" noChangeAspect="1"/>
          </p:cNvPicPr>
          <p:nvPr>
            <p:ph idx="1"/>
          </p:nvPr>
        </p:nvPicPr>
        <p:blipFill>
          <a:blip r:embed="rId4"/>
          <a:stretch>
            <a:fillRect/>
          </a:stretch>
        </p:blipFill>
        <p:spPr>
          <a:xfrm>
            <a:off x="0" y="149523"/>
            <a:ext cx="8572280" cy="4097045"/>
          </a:xfrm>
        </p:spPr>
      </p:pic>
      <p:sp>
        <p:nvSpPr>
          <p:cNvPr id="4" name="Slide Number Placeholder 3">
            <a:extLst>
              <a:ext uri="{FF2B5EF4-FFF2-40B4-BE49-F238E27FC236}">
                <a16:creationId xmlns:a16="http://schemas.microsoft.com/office/drawing/2014/main" id="{CB622C91-9B71-A3AA-3D9E-F50999FC1296}"/>
              </a:ext>
            </a:extLst>
          </p:cNvPr>
          <p:cNvSpPr>
            <a:spLocks noGrp="1"/>
          </p:cNvSpPr>
          <p:nvPr>
            <p:ph type="sldNum" sz="quarter" idx="4"/>
          </p:nvPr>
        </p:nvSpPr>
        <p:spPr/>
        <p:txBody>
          <a:bodyPr/>
          <a:lstStyle/>
          <a:p>
            <a:fld id="{6DAB3F6F-6A30-410C-8DAB-3E7769D71CBC}" type="slidenum">
              <a:rPr lang="en-US" smtClean="0"/>
              <a:pPr/>
              <a:t>3</a:t>
            </a:fld>
            <a:endParaRPr lang="en-US" dirty="0"/>
          </a:p>
        </p:txBody>
      </p:sp>
    </p:spTree>
    <p:custDataLst>
      <p:custData r:id="rId1"/>
      <p:custData r:id="rId2"/>
    </p:custDataLst>
    <p:extLst>
      <p:ext uri="{BB962C8B-B14F-4D97-AF65-F5344CB8AC3E}">
        <p14:creationId xmlns:p14="http://schemas.microsoft.com/office/powerpoint/2010/main" val="3900785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319A8-D8EF-750F-6893-BD6A1A8160C2}"/>
              </a:ext>
            </a:extLst>
          </p:cNvPr>
          <p:cNvSpPr>
            <a:spLocks noGrp="1"/>
          </p:cNvSpPr>
          <p:nvPr>
            <p:ph type="title"/>
          </p:nvPr>
        </p:nvSpPr>
        <p:spPr>
          <a:xfrm>
            <a:off x="457200" y="144838"/>
            <a:ext cx="8229600" cy="685800"/>
          </a:xfrm>
        </p:spPr>
        <p:txBody>
          <a:bodyPr wrap="square" anchor="ctr">
            <a:normAutofit/>
          </a:bodyPr>
          <a:lstStyle/>
          <a:p>
            <a:r>
              <a:rPr lang="en-US" dirty="0"/>
              <a:t>Overview and Backdrop</a:t>
            </a:r>
          </a:p>
        </p:txBody>
      </p:sp>
      <p:sp>
        <p:nvSpPr>
          <p:cNvPr id="4" name="Slide Number Placeholder 3">
            <a:extLst>
              <a:ext uri="{FF2B5EF4-FFF2-40B4-BE49-F238E27FC236}">
                <a16:creationId xmlns:a16="http://schemas.microsoft.com/office/drawing/2014/main" id="{467B3CE8-77C7-D4B5-D004-41BE7442423D}"/>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4</a:t>
            </a:fld>
            <a:endParaRPr lang="en-US"/>
          </a:p>
        </p:txBody>
      </p:sp>
      <p:graphicFrame>
        <p:nvGraphicFramePr>
          <p:cNvPr id="8" name="Content Placeholder 2">
            <a:extLst>
              <a:ext uri="{FF2B5EF4-FFF2-40B4-BE49-F238E27FC236}">
                <a16:creationId xmlns:a16="http://schemas.microsoft.com/office/drawing/2014/main" id="{5A2122A9-A28D-7206-88E6-33BB245FACE0}"/>
              </a:ext>
            </a:extLst>
          </p:cNvPr>
          <p:cNvGraphicFramePr>
            <a:graphicFrameLocks noGrp="1"/>
          </p:cNvGraphicFramePr>
          <p:nvPr>
            <p:ph idx="1"/>
            <p:extLst>
              <p:ext uri="{D42A27DB-BD31-4B8C-83A1-F6EECF244321}">
                <p14:modId xmlns:p14="http://schemas.microsoft.com/office/powerpoint/2010/main" val="2603214722"/>
              </p:ext>
            </p:extLst>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2889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00A3A-C57F-F467-C5B1-E8649D97BB1D}"/>
              </a:ext>
            </a:extLst>
          </p:cNvPr>
          <p:cNvSpPr>
            <a:spLocks noGrp="1"/>
          </p:cNvSpPr>
          <p:nvPr>
            <p:ph type="ctrTitle"/>
          </p:nvPr>
        </p:nvSpPr>
        <p:spPr/>
        <p:txBody>
          <a:bodyPr/>
          <a:lstStyle/>
          <a:p>
            <a:r>
              <a:rPr lang="en-US" dirty="0"/>
              <a:t>Charitable Deductions</a:t>
            </a:r>
          </a:p>
        </p:txBody>
      </p:sp>
      <p:sp>
        <p:nvSpPr>
          <p:cNvPr id="3" name="Subtitle 2">
            <a:extLst>
              <a:ext uri="{FF2B5EF4-FFF2-40B4-BE49-F238E27FC236}">
                <a16:creationId xmlns:a16="http://schemas.microsoft.com/office/drawing/2014/main" id="{E58E777B-D1D7-93CA-C6CA-1C49123A57A8}"/>
              </a:ext>
            </a:extLst>
          </p:cNvPr>
          <p:cNvSpPr>
            <a:spLocks noGrp="1"/>
          </p:cNvSpPr>
          <p:nvPr>
            <p:ph type="subTitle" idx="1"/>
          </p:nvPr>
        </p:nvSpPr>
        <p:spPr/>
        <p:txBody>
          <a:bodyPr/>
          <a:lstStyle/>
          <a:p>
            <a:r>
              <a:rPr lang="en-US" dirty="0"/>
              <a:t>Individual Donor Changes</a:t>
            </a:r>
          </a:p>
        </p:txBody>
      </p:sp>
      <p:sp>
        <p:nvSpPr>
          <p:cNvPr id="4" name="Slide Number Placeholder 3">
            <a:extLst>
              <a:ext uri="{FF2B5EF4-FFF2-40B4-BE49-F238E27FC236}">
                <a16:creationId xmlns:a16="http://schemas.microsoft.com/office/drawing/2014/main" id="{37398F7F-EB5B-6DC1-7B80-08A760C9EBC1}"/>
              </a:ext>
            </a:extLst>
          </p:cNvPr>
          <p:cNvSpPr>
            <a:spLocks noGrp="1"/>
          </p:cNvSpPr>
          <p:nvPr>
            <p:ph type="sldNum" sz="quarter" idx="4"/>
          </p:nvPr>
        </p:nvSpPr>
        <p:spPr/>
        <p:txBody>
          <a:bodyPr/>
          <a:lstStyle/>
          <a:p>
            <a:fld id="{6DAB3F6F-6A30-410C-8DAB-3E7769D71CBC}" type="slidenum">
              <a:rPr lang="en-US" smtClean="0"/>
              <a:pPr/>
              <a:t>5</a:t>
            </a:fld>
            <a:endParaRPr lang="en-US"/>
          </a:p>
        </p:txBody>
      </p:sp>
    </p:spTree>
    <p:extLst>
      <p:ext uri="{BB962C8B-B14F-4D97-AF65-F5344CB8AC3E}">
        <p14:creationId xmlns:p14="http://schemas.microsoft.com/office/powerpoint/2010/main" val="33180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B0DD-B775-64EB-3FB9-D2080CD5BA3A}"/>
              </a:ext>
            </a:extLst>
          </p:cNvPr>
          <p:cNvSpPr>
            <a:spLocks noGrp="1"/>
          </p:cNvSpPr>
          <p:nvPr>
            <p:ph type="title"/>
          </p:nvPr>
        </p:nvSpPr>
        <p:spPr>
          <a:xfrm>
            <a:off x="457200" y="144838"/>
            <a:ext cx="8229600" cy="685800"/>
          </a:xfrm>
        </p:spPr>
        <p:txBody>
          <a:bodyPr wrap="square" anchor="ctr">
            <a:normAutofit/>
          </a:bodyPr>
          <a:lstStyle/>
          <a:p>
            <a:r>
              <a:rPr lang="en-US" dirty="0"/>
              <a:t>Donors who take the Standard Deduction</a:t>
            </a:r>
          </a:p>
        </p:txBody>
      </p:sp>
      <p:sp>
        <p:nvSpPr>
          <p:cNvPr id="4" name="Slide Number Placeholder 3">
            <a:extLst>
              <a:ext uri="{FF2B5EF4-FFF2-40B4-BE49-F238E27FC236}">
                <a16:creationId xmlns:a16="http://schemas.microsoft.com/office/drawing/2014/main" id="{62F04ECA-AF98-E4A8-56A1-7B94BA010BA4}"/>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F91E1DA4-FDF7-4D91-51AA-EB0A1EB34CC9}"/>
              </a:ext>
            </a:extLst>
          </p:cNvPr>
          <p:cNvGraphicFramePr>
            <a:graphicFrameLocks noGrp="1"/>
          </p:cNvGraphicFramePr>
          <p:nvPr>
            <p:ph idx="1"/>
            <p:extLst>
              <p:ext uri="{D42A27DB-BD31-4B8C-83A1-F6EECF244321}">
                <p14:modId xmlns:p14="http://schemas.microsoft.com/office/powerpoint/2010/main" val="2842228014"/>
              </p:ext>
            </p:extLst>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424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D062-9936-B467-29CE-E775D0CEFE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357D10-6F77-4291-476D-36FCF64C7B3E}"/>
              </a:ext>
            </a:extLst>
          </p:cNvPr>
          <p:cNvSpPr>
            <a:spLocks noGrp="1"/>
          </p:cNvSpPr>
          <p:nvPr>
            <p:ph type="title"/>
          </p:nvPr>
        </p:nvSpPr>
        <p:spPr>
          <a:xfrm>
            <a:off x="457200" y="144838"/>
            <a:ext cx="8229600" cy="685800"/>
          </a:xfrm>
        </p:spPr>
        <p:txBody>
          <a:bodyPr wrap="square" anchor="ctr">
            <a:normAutofit/>
          </a:bodyPr>
          <a:lstStyle/>
          <a:p>
            <a:r>
              <a:rPr lang="en-US" dirty="0"/>
              <a:t>Donors who Itemize</a:t>
            </a:r>
          </a:p>
        </p:txBody>
      </p:sp>
      <p:sp>
        <p:nvSpPr>
          <p:cNvPr id="4" name="Slide Number Placeholder 3">
            <a:extLst>
              <a:ext uri="{FF2B5EF4-FFF2-40B4-BE49-F238E27FC236}">
                <a16:creationId xmlns:a16="http://schemas.microsoft.com/office/drawing/2014/main" id="{948A59FF-9650-7753-6DB0-75316E1852D6}"/>
              </a:ext>
            </a:extLst>
          </p:cNvPr>
          <p:cNvSpPr>
            <a:spLocks noGrp="1"/>
          </p:cNvSpPr>
          <p:nvPr>
            <p:ph type="sldNum" sz="quarter" idx="4"/>
          </p:nvPr>
        </p:nvSpPr>
        <p:spPr>
          <a:xfrm>
            <a:off x="8572280" y="4670591"/>
            <a:ext cx="395782" cy="342900"/>
          </a:xfrm>
        </p:spPr>
        <p:txBody>
          <a:bodyPr anchor="ctr">
            <a:normAutofit/>
          </a:bodyPr>
          <a:lstStyle/>
          <a:p>
            <a:pPr>
              <a:spcAft>
                <a:spcPts val="600"/>
              </a:spcAft>
            </a:pPr>
            <a:fld id="{6DAB3F6F-6A30-410C-8DAB-3E7769D71CBC}" type="slidenum">
              <a:rPr lang="en-US" smtClean="0"/>
              <a:pPr>
                <a:spcAft>
                  <a:spcPts val="600"/>
                </a:spcAft>
              </a:pPr>
              <a:t>7</a:t>
            </a:fld>
            <a:endParaRPr lang="en-US"/>
          </a:p>
        </p:txBody>
      </p:sp>
      <p:graphicFrame>
        <p:nvGraphicFramePr>
          <p:cNvPr id="6" name="Content Placeholder 2">
            <a:extLst>
              <a:ext uri="{FF2B5EF4-FFF2-40B4-BE49-F238E27FC236}">
                <a16:creationId xmlns:a16="http://schemas.microsoft.com/office/drawing/2014/main" id="{FDFF1417-B2C2-029D-2FD0-3743AF62748F}"/>
              </a:ext>
            </a:extLst>
          </p:cNvPr>
          <p:cNvGraphicFramePr>
            <a:graphicFrameLocks noGrp="1"/>
          </p:cNvGraphicFramePr>
          <p:nvPr>
            <p:ph idx="1"/>
            <p:extLst>
              <p:ext uri="{D42A27DB-BD31-4B8C-83A1-F6EECF244321}">
                <p14:modId xmlns:p14="http://schemas.microsoft.com/office/powerpoint/2010/main" val="3507669318"/>
              </p:ext>
            </p:extLst>
          </p:nvPr>
        </p:nvGraphicFramePr>
        <p:xfrm>
          <a:off x="457200" y="804672"/>
          <a:ext cx="8229600" cy="3672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932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9C40-0626-F4CC-01AC-8F3A01EAE14A}"/>
              </a:ext>
            </a:extLst>
          </p:cNvPr>
          <p:cNvSpPr>
            <a:spLocks noGrp="1"/>
          </p:cNvSpPr>
          <p:nvPr>
            <p:ph type="title"/>
          </p:nvPr>
        </p:nvSpPr>
        <p:spPr/>
        <p:txBody>
          <a:bodyPr/>
          <a:lstStyle/>
          <a:p>
            <a:r>
              <a:rPr lang="en-US" dirty="0"/>
              <a:t>Example - Possible Taxpayer Outcome</a:t>
            </a:r>
          </a:p>
        </p:txBody>
      </p:sp>
      <p:sp>
        <p:nvSpPr>
          <p:cNvPr id="4" name="Slide Number Placeholder 3">
            <a:extLst>
              <a:ext uri="{FF2B5EF4-FFF2-40B4-BE49-F238E27FC236}">
                <a16:creationId xmlns:a16="http://schemas.microsoft.com/office/drawing/2014/main" id="{0666625B-3DDE-34EC-0488-9A060DBF0298}"/>
              </a:ext>
            </a:extLst>
          </p:cNvPr>
          <p:cNvSpPr>
            <a:spLocks noGrp="1"/>
          </p:cNvSpPr>
          <p:nvPr>
            <p:ph type="sldNum" sz="quarter" idx="4"/>
          </p:nvPr>
        </p:nvSpPr>
        <p:spPr/>
        <p:txBody>
          <a:bodyPr/>
          <a:lstStyle/>
          <a:p>
            <a:fld id="{6DAB3F6F-6A30-410C-8DAB-3E7769D71CBC}" type="slidenum">
              <a:rPr lang="en-US" smtClean="0"/>
              <a:pPr/>
              <a:t>8</a:t>
            </a:fld>
            <a:endParaRPr lang="en-US" dirty="0"/>
          </a:p>
        </p:txBody>
      </p:sp>
      <p:pic>
        <p:nvPicPr>
          <p:cNvPr id="1026" name="Picture 2">
            <a:extLst>
              <a:ext uri="{FF2B5EF4-FFF2-40B4-BE49-F238E27FC236}">
                <a16:creationId xmlns:a16="http://schemas.microsoft.com/office/drawing/2014/main" id="{43797B94-2782-8605-BC40-24C72291E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933912"/>
            <a:ext cx="8366125" cy="355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14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8A104AB-18D3-DC79-AE54-790EC2D008A5}"/>
              </a:ext>
            </a:extLst>
          </p:cNvPr>
          <p:cNvPicPr>
            <a:picLocks noGrp="1" noChangeAspect="1"/>
          </p:cNvPicPr>
          <p:nvPr>
            <p:ph idx="1"/>
          </p:nvPr>
        </p:nvPicPr>
        <p:blipFill>
          <a:blip r:embed="rId2"/>
          <a:srcRect t="11719" r="-566" b="195"/>
          <a:stretch>
            <a:fillRect/>
          </a:stretch>
        </p:blipFill>
        <p:spPr>
          <a:xfrm>
            <a:off x="530466" y="933422"/>
            <a:ext cx="8442242" cy="3733972"/>
          </a:xfrm>
        </p:spPr>
      </p:pic>
      <p:sp>
        <p:nvSpPr>
          <p:cNvPr id="4" name="Slide Number Placeholder 3">
            <a:extLst>
              <a:ext uri="{FF2B5EF4-FFF2-40B4-BE49-F238E27FC236}">
                <a16:creationId xmlns:a16="http://schemas.microsoft.com/office/drawing/2014/main" id="{928FEE80-9D0E-9352-FDD6-5F9DFCBCF284}"/>
              </a:ext>
            </a:extLst>
          </p:cNvPr>
          <p:cNvSpPr>
            <a:spLocks noGrp="1"/>
          </p:cNvSpPr>
          <p:nvPr>
            <p:ph type="sldNum" sz="quarter" idx="4"/>
          </p:nvPr>
        </p:nvSpPr>
        <p:spPr/>
        <p:txBody>
          <a:bodyPr/>
          <a:lstStyle/>
          <a:p>
            <a:fld id="{6DAB3F6F-6A30-410C-8DAB-3E7769D71CBC}" type="slidenum">
              <a:rPr lang="en-US" smtClean="0"/>
              <a:pPr/>
              <a:t>9</a:t>
            </a:fld>
            <a:endParaRPr lang="en-US" dirty="0"/>
          </a:p>
        </p:txBody>
      </p:sp>
      <p:sp>
        <p:nvSpPr>
          <p:cNvPr id="3" name="Title 1">
            <a:extLst>
              <a:ext uri="{FF2B5EF4-FFF2-40B4-BE49-F238E27FC236}">
                <a16:creationId xmlns:a16="http://schemas.microsoft.com/office/drawing/2014/main" id="{249F4F89-EC11-FBA7-C6F4-F8929EBAF83B}"/>
              </a:ext>
            </a:extLst>
          </p:cNvPr>
          <p:cNvSpPr>
            <a:spLocks noGrp="1"/>
          </p:cNvSpPr>
          <p:nvPr>
            <p:ph type="title"/>
          </p:nvPr>
        </p:nvSpPr>
        <p:spPr>
          <a:xfrm>
            <a:off x="457200" y="144838"/>
            <a:ext cx="8229600" cy="685800"/>
          </a:xfrm>
        </p:spPr>
        <p:txBody>
          <a:bodyPr/>
          <a:lstStyle/>
          <a:p>
            <a:r>
              <a:rPr lang="en-US" dirty="0">
                <a:latin typeface="Calibri"/>
                <a:ea typeface="Calibri"/>
                <a:cs typeface="Calibri"/>
              </a:rPr>
              <a:t>DAF Basics for Donors</a:t>
            </a:r>
            <a:endParaRPr lang="en-US" dirty="0"/>
          </a:p>
        </p:txBody>
      </p:sp>
    </p:spTree>
    <p:extLst>
      <p:ext uri="{BB962C8B-B14F-4D97-AF65-F5344CB8AC3E}">
        <p14:creationId xmlns:p14="http://schemas.microsoft.com/office/powerpoint/2010/main" val="4186569354"/>
      </p:ext>
    </p:extLst>
  </p:cSld>
  <p:clrMapOvr>
    <a:masterClrMapping/>
  </p:clrMapOvr>
</p:sld>
</file>

<file path=ppt/theme/theme1.xml><?xml version="1.0" encoding="utf-8"?>
<a:theme xmlns:a="http://schemas.openxmlformats.org/drawingml/2006/main" name="1_CLA-Widescreen">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182880" tIns="45720" rIns="18288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accent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1458335C-B462-46B9-A68A-A8B78A17FE26}" vid="{35B092A1-33EB-480F-939F-0E5F1792E6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slideVersion":1,"isValidatorEnabled":false,"isLocked":false,"elementsMetadata":[],"slideId":"1202774238963433472","enableDocumentContentUpdater":false,"version":"2.0"}]]></TemplafySlideTemplateConfiguration>
</file>

<file path=customXml/item10.xml><?xml version="1.0" encoding="utf-8"?>
<TemplafySlideFormConfiguration><![CDATA[{"formFields":[],"formDataEntries":[]}]]></TemplafySlideFormConfiguration>
</file>

<file path=customXml/item11.xml><?xml version="1.0" encoding="utf-8"?>
<p:properties xmlns:p="http://schemas.microsoft.com/office/2006/metadata/properties" xmlns:xsi="http://www.w3.org/2001/XMLSchema-instance" xmlns:pc="http://schemas.microsoft.com/office/infopath/2007/PartnerControls">
  <documentManagement>
    <TaxCatchAll xmlns="3a939771-9c38-4e57-bffa-3674260754a9" xsi:nil="true"/>
    <lcf76f155ced4ddcb4097134ff3c332f xmlns="433916b9-c971-4ec0-8f49-45db98e5db28">
      <Terms xmlns="http://schemas.microsoft.com/office/infopath/2007/PartnerControls"/>
    </lcf76f155ced4ddcb4097134ff3c332f>
  </documentManagement>
</p:properties>
</file>

<file path=customXml/item12.xml><?xml version="1.0" encoding="utf-8"?>
<TemplafySlideTemplateConfiguration><![CDATA[{"slideVersion":1,"isValidatorEnabled":false,"isLocked":false,"elementsMetadata":[],"slideId":"1202774238963433474","enableDocumentContentUpdater":false,"version":"2.0"}]]></TemplafySlideTemplateConfiguration>
</file>

<file path=customXml/item13.xml><?xml version="1.0" encoding="utf-8"?>
<TemplafySlideFormConfiguration><![CDATA[{"formFields":[],"formDataEntries":[]}]]></TemplafySlideFormConfiguration>
</file>

<file path=customXml/item2.xml><?xml version="1.0" encoding="utf-8"?>
<ct:contentTypeSchema xmlns:ct="http://schemas.microsoft.com/office/2006/metadata/contentType" xmlns:ma="http://schemas.microsoft.com/office/2006/metadata/properties/metaAttributes" ct:_="" ma:_="" ma:contentTypeName="Document" ma:contentTypeID="0x010100FD7C443BF7F8C94095C4162B3DFCB55E" ma:contentTypeVersion="16" ma:contentTypeDescription="Create a new document." ma:contentTypeScope="" ma:versionID="a6951641ea7bf391f00366fb2adf6236">
  <xsd:schema xmlns:xsd="http://www.w3.org/2001/XMLSchema" xmlns:xs="http://www.w3.org/2001/XMLSchema" xmlns:p="http://schemas.microsoft.com/office/2006/metadata/properties" xmlns:ns2="3a939771-9c38-4e57-bffa-3674260754a9" xmlns:ns3="433916b9-c971-4ec0-8f49-45db98e5db28" targetNamespace="http://schemas.microsoft.com/office/2006/metadata/properties" ma:root="true" ma:fieldsID="3d2256cf23ad84cec4a653e71fa5d9f0" ns2:_="" ns3:_="">
    <xsd:import namespace="3a939771-9c38-4e57-bffa-3674260754a9"/>
    <xsd:import namespace="433916b9-c971-4ec0-8f49-45db98e5db2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MediaServiceGenerationTime" minOccurs="0"/>
                <xsd:element ref="ns3:MediaServiceEventHashCode" minOccurs="0"/>
                <xsd:element ref="ns3:MediaLengthInSeconds" minOccurs="0"/>
                <xsd:element ref="ns3:MediaServiceDateTaken" minOccurs="0"/>
                <xsd:element ref="ns3:MediaServiceLocation" minOccurs="0"/>
                <xsd:element ref="ns3:lcf76f155ced4ddcb4097134ff3c332f" minOccurs="0"/>
                <xsd:element ref="ns2:TaxCatchAll"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939771-9c38-4e57-bffa-3674260754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954e1d2-dcb8-4e5d-a9af-171aae584b47}" ma:internalName="TaxCatchAll" ma:showField="CatchAllData" ma:web="3a939771-9c38-4e57-bffa-3674260754a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33916b9-c971-4ec0-8f49-45db98e5db2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aec4d17-16fc-469b-bb70-06f9cdcb17e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1202774238963433474","enableDocumentContentUpdater":false,"version":"2.0"}]]></TemplafySlideTemplateConfiguration>
</file>

<file path=customXml/item6.xml><?xml version="1.0" encoding="utf-8"?>
<TemplafyFormConfiguration><![CDATA[{"formFields":[],"formDataEntries":[]}]]></TemplafyFormConfiguration>
</file>

<file path=customXml/item7.xml><?xml version="1.0" encoding="utf-8"?>
<TemplafySlideFormConfiguration><![CDATA[{"formFields":[],"formDataEntries":[]}]]></TemplafySlideFormConfiguration>
</file>

<file path=customXml/item8.xml><?xml version="1.0" encoding="utf-8"?>
<TemplafyTemplateConfiguration><![CDATA[{"elementsMetadata":[],"transformationConfigurations":[],"templateName":"CLA-Widescreen Template 010125","templateDescription":"","enableDocumentContentUpdater":false,"version":"2.0"}]]></TemplafyTemplateConfiguration>
</file>

<file path=customXml/item9.xml><?xml version="1.0" encoding="utf-8"?>
<TemplafySlideTemplateConfiguration><![CDATA[{"slideVersion":1,"isValidatorEnabled":false,"isLocked":false,"elementsMetadata":[],"slideId":"1202774238963433473","enableDocumentContentUpdater":false,"version":"2.0"}]]></TemplafySlideTemplateConfiguration>
</file>

<file path=customXml/itemProps1.xml><?xml version="1.0" encoding="utf-8"?>
<ds:datastoreItem xmlns:ds="http://schemas.openxmlformats.org/officeDocument/2006/customXml" ds:itemID="{EDE44A28-7695-4D97-9D2B-8F8821F0D83B}">
  <ds:schemaRefs/>
</ds:datastoreItem>
</file>

<file path=customXml/itemProps10.xml><?xml version="1.0" encoding="utf-8"?>
<ds:datastoreItem xmlns:ds="http://schemas.openxmlformats.org/officeDocument/2006/customXml" ds:itemID="{C83EC23C-0CB7-4028-9FAC-BB72B2EB4BBB}">
  <ds:schemaRefs/>
</ds:datastoreItem>
</file>

<file path=customXml/itemProps11.xml><?xml version="1.0" encoding="utf-8"?>
<ds:datastoreItem xmlns:ds="http://schemas.openxmlformats.org/officeDocument/2006/customXml" ds:itemID="{A76ADAA1-7CD7-4BE1-BFF5-9AC0CFA0B295}">
  <ds:schemaRefs>
    <ds:schemaRef ds:uri="http://schemas.microsoft.com/office/infopath/2007/PartnerControls"/>
    <ds:schemaRef ds:uri="http://purl.org/dc/elements/1.1/"/>
    <ds:schemaRef ds:uri="0276aa72-7774-4f77-8c20-07b0bd714170"/>
    <ds:schemaRef ds:uri="http://schemas.microsoft.com/office/2006/metadata/properties"/>
    <ds:schemaRef ds:uri="http://www.w3.org/XML/1998/namespace"/>
    <ds:schemaRef ds:uri="http://schemas.microsoft.com/office/2006/documentManagement/types"/>
    <ds:schemaRef ds:uri="http://schemas.microsoft.com/sharepoint/v3"/>
    <ds:schemaRef ds:uri="http://schemas.openxmlformats.org/package/2006/metadata/core-properties"/>
    <ds:schemaRef ds:uri="12b12bb9-b26a-4616-964f-da1f4e849fd0"/>
    <ds:schemaRef ds:uri="http://purl.org/dc/dcmitype/"/>
    <ds:schemaRef ds:uri="http://purl.org/dc/terms/"/>
  </ds:schemaRefs>
</ds:datastoreItem>
</file>

<file path=customXml/itemProps12.xml><?xml version="1.0" encoding="utf-8"?>
<ds:datastoreItem xmlns:ds="http://schemas.openxmlformats.org/officeDocument/2006/customXml" ds:itemID="{EFDDB27C-ABEB-4C42-95A7-F9B83F4B7150}">
  <ds:schemaRefs/>
</ds:datastoreItem>
</file>

<file path=customXml/itemProps13.xml><?xml version="1.0" encoding="utf-8"?>
<ds:datastoreItem xmlns:ds="http://schemas.openxmlformats.org/officeDocument/2006/customXml" ds:itemID="{6B5D2E86-3A7F-4A6C-836A-C8342F819359}">
  <ds:schemaRefs/>
</ds:datastoreItem>
</file>

<file path=customXml/itemProps2.xml><?xml version="1.0" encoding="utf-8"?>
<ds:datastoreItem xmlns:ds="http://schemas.openxmlformats.org/officeDocument/2006/customXml" ds:itemID="{1AE64977-430F-4C93-92C2-67B537EFB008}"/>
</file>

<file path=customXml/itemProps3.xml><?xml version="1.0" encoding="utf-8"?>
<ds:datastoreItem xmlns:ds="http://schemas.openxmlformats.org/officeDocument/2006/customXml" ds:itemID="{ECEE7EB3-551A-4341-AE40-99C0C86EC251}">
  <ds:schemaRefs>
    <ds:schemaRef ds:uri="http://schemas.microsoft.com/sharepoint/v3/contenttype/forms"/>
  </ds:schemaRefs>
</ds:datastoreItem>
</file>

<file path=customXml/itemProps4.xml><?xml version="1.0" encoding="utf-8"?>
<ds:datastoreItem xmlns:ds="http://schemas.openxmlformats.org/officeDocument/2006/customXml" ds:itemID="{ED4C408E-2B62-4190-A9E8-D4DC55261412}">
  <ds:schemaRefs/>
</ds:datastoreItem>
</file>

<file path=customXml/itemProps5.xml><?xml version="1.0" encoding="utf-8"?>
<ds:datastoreItem xmlns:ds="http://schemas.openxmlformats.org/officeDocument/2006/customXml" ds:itemID="{DE095775-88EC-4223-BAAD-F8A36251A7D8}">
  <ds:schemaRefs/>
</ds:datastoreItem>
</file>

<file path=customXml/itemProps6.xml><?xml version="1.0" encoding="utf-8"?>
<ds:datastoreItem xmlns:ds="http://schemas.openxmlformats.org/officeDocument/2006/customXml" ds:itemID="{87403621-6A82-412A-B166-2155290EFA50}">
  <ds:schemaRefs/>
</ds:datastoreItem>
</file>

<file path=customXml/itemProps7.xml><?xml version="1.0" encoding="utf-8"?>
<ds:datastoreItem xmlns:ds="http://schemas.openxmlformats.org/officeDocument/2006/customXml" ds:itemID="{643E7691-37D0-4020-8818-3B8C84BE1439}">
  <ds:schemaRefs/>
</ds:datastoreItem>
</file>

<file path=customXml/itemProps8.xml><?xml version="1.0" encoding="utf-8"?>
<ds:datastoreItem xmlns:ds="http://schemas.openxmlformats.org/officeDocument/2006/customXml" ds:itemID="{EB8A7F8A-2003-4229-B67C-3076ECDD564E}">
  <ds:schemaRefs/>
</ds:datastoreItem>
</file>

<file path=customXml/itemProps9.xml><?xml version="1.0" encoding="utf-8"?>
<ds:datastoreItem xmlns:ds="http://schemas.openxmlformats.org/officeDocument/2006/customXml" ds:itemID="{4C48FF6A-BEB8-4F73-A71A-4DC0FE6A4AB6}">
  <ds:schemaRefs/>
</ds:datastoreItem>
</file>

<file path=docProps/app.xml><?xml version="1.0" encoding="utf-8"?>
<Properties xmlns="http://schemas.openxmlformats.org/officeDocument/2006/extended-properties" xmlns:vt="http://schemas.openxmlformats.org/officeDocument/2006/docPropsVTypes">
  <Template>CLA-Widescreen</Template>
  <TotalTime>439</TotalTime>
  <Words>1704</Words>
  <Application>Microsoft Office PowerPoint</Application>
  <PresentationFormat>On-screen Show (16:9)</PresentationFormat>
  <Paragraphs>160</Paragraphs>
  <Slides>20</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Narrow</vt:lpstr>
      <vt:lpstr>Calibri</vt:lpstr>
      <vt:lpstr>Courier New</vt:lpstr>
      <vt:lpstr>Georgia</vt:lpstr>
      <vt:lpstr>Roboto</vt:lpstr>
      <vt:lpstr>Wingdings</vt:lpstr>
      <vt:lpstr>1_CLA-Widescreen</vt:lpstr>
      <vt:lpstr>OBBBA for United Way Chapters:  What You Need to Know</vt:lpstr>
      <vt:lpstr>PowerPoint Presentation</vt:lpstr>
      <vt:lpstr>PowerPoint Presentation</vt:lpstr>
      <vt:lpstr>Overview and Backdrop</vt:lpstr>
      <vt:lpstr>Charitable Deductions</vt:lpstr>
      <vt:lpstr>Donors who take the Standard Deduction</vt:lpstr>
      <vt:lpstr>Donors who Itemize</vt:lpstr>
      <vt:lpstr>Example - Possible Taxpayer Outcome</vt:lpstr>
      <vt:lpstr>DAF Basics for Donors</vt:lpstr>
      <vt:lpstr>Impacts of DAFs for Clubs</vt:lpstr>
      <vt:lpstr>Club Accounting Reminders re: DAF contributions</vt:lpstr>
      <vt:lpstr>Corporate Contribution – Deduction Changes</vt:lpstr>
      <vt:lpstr>Charitable Giving &amp; Sponsorship Considerations</vt:lpstr>
      <vt:lpstr>Other Relevant OBBBA Changes</vt:lpstr>
      <vt:lpstr>New Overtime Tax Deduction</vt:lpstr>
      <vt:lpstr>Overtime Tax Deduction and 1099 Update</vt:lpstr>
      <vt:lpstr>Green Energy Credits – Legislative Changes</vt:lpstr>
      <vt:lpstr>Green Energy Credits – Know Your Dates!</vt:lpstr>
      <vt:lpstr>Medicaid and SNAP Changes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Vatsaas, Kelsey</dc:creator>
  <cp:lastModifiedBy>Williams, Robert</cp:lastModifiedBy>
  <cp:revision>195</cp:revision>
  <dcterms:created xsi:type="dcterms:W3CDTF">2025-06-09T19:59:44Z</dcterms:created>
  <dcterms:modified xsi:type="dcterms:W3CDTF">2025-10-02T19:25:14Z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imeStamp">
    <vt:lpwstr>2025-06-09T14:49:10</vt:lpwstr>
  </property>
  <property fmtid="{D5CDD505-2E9C-101B-9397-08002B2CF9AE}" pid="3" name="TemplafyTenantId">
    <vt:lpwstr>claconnect</vt:lpwstr>
  </property>
  <property fmtid="{D5CDD505-2E9C-101B-9397-08002B2CF9AE}" pid="4" name="TemplafyTemplateId">
    <vt:lpwstr>1202774220854525956</vt:lpwstr>
  </property>
  <property fmtid="{D5CDD505-2E9C-101B-9397-08002B2CF9AE}" pid="5" name="TemplafyUserProfileId">
    <vt:lpwstr>638211397235453240</vt:lpwstr>
  </property>
  <property fmtid="{D5CDD505-2E9C-101B-9397-08002B2CF9AE}" pid="6" name="TemplafyLanguageCode">
    <vt:lpwstr>en-US</vt:lpwstr>
  </property>
  <property fmtid="{D5CDD505-2E9C-101B-9397-08002B2CF9AE}" pid="7" name="TemplafyFromBlank">
    <vt:bool>true</vt:bool>
  </property>
  <property fmtid="{D5CDD505-2E9C-101B-9397-08002B2CF9AE}" pid="8" name="ContentTypeId">
    <vt:lpwstr>0x010100FD7C443BF7F8C94095C4162B3DFCB55E</vt:lpwstr>
  </property>
  <property fmtid="{D5CDD505-2E9C-101B-9397-08002B2CF9AE}" pid="9" name="MediaServiceImageTags">
    <vt:lpwstr/>
  </property>
</Properties>
</file>